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9.xml" ContentType="application/vnd.openxmlformats-officedocument.presentationml.slide+xml"/>
  <Override PartName="/ppt/slides/slide47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notesSlides/notesSlide2.xml" ContentType="application/vnd.openxmlformats-officedocument.presentationml.notesSlide+xml"/>
  <Default Extension="jpeg" ContentType="image/jpeg"/>
  <Override PartName="/ppt/notesSlides/notesSlide11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notesSlides/notesSlide40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42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notesSlides/notesSlide27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s/slide61.xml" ContentType="application/vnd.openxmlformats-officedocument.presentationml.slide+xml"/>
  <Override PartName="/ppt/slides/slide29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Override PartName="/ppt/notesSlides/notesSlide41.xml" ContentType="application/vnd.openxmlformats-officedocument.presentationml.notesSlide+xml"/>
  <Override PartName="/ppt/slideLayouts/slideLayout6.xml" ContentType="application/vnd.openxmlformats-officedocument.presentationml.slideLayout+xml"/>
  <Default Extension="xml" ContentType="application/xml"/>
  <Override PartName="/ppt/slides/slide43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8.xml" ContentType="application/vnd.openxmlformats-officedocument.presentationml.notes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62.xml" ContentType="application/vnd.openxmlformats-officedocument.presentationml.slide+xml"/>
  <Override PartName="/ppt/notesSlides/notesSlide37.xml" ContentType="application/vnd.openxmlformats-officedocument.presentationml.notesSlide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docProps/core.xml" ContentType="application/vnd.openxmlformats-package.core-properties+xml"/>
  <Override PartName="/ppt/slides/slide68.xml" ContentType="application/vnd.openxmlformats-officedocument.presentationml.slide+xml"/>
  <Override PartName="/ppt/theme/theme3.xml" ContentType="application/vnd.openxmlformats-officedocument.theme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Override PartName="/ppt/notesSlides/notesSlide42.xml" ContentType="application/vnd.openxmlformats-officedocument.presentationml.notesSlide+xml"/>
  <Override PartName="/ppt/slideLayouts/slideLayout7.xml" ContentType="application/vnd.openxmlformats-officedocument.presentationml.slideLayout+xml"/>
  <Default Extension="png" ContentType="image/png"/>
  <Override PartName="/ppt/slides/slide44.xml" ContentType="application/vnd.openxmlformats-officedocument.presentationml.slide+xml"/>
  <Override PartName="/ppt/notesSlides/notesSlide19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63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72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59.xml" ContentType="application/vnd.openxmlformats-officedocument.presentationml.slide+xml"/>
  <Override PartName="/ppt/slides/slide6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slides/slide20.xml" ContentType="application/vnd.openxmlformats-officedocument.presentationml.slide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4.xml" ContentType="application/vnd.openxmlformats-officedocument.presentationml.notesSlide+xml"/>
  <Override PartName="/ppt/viewProps.xml" ContentType="application/vnd.openxmlformats-officedocument.presentationml.viewProps+xml"/>
  <Default Extension="rels" ContentType="application/vnd.openxmlformats-package.relationships+xml"/>
  <Override PartName="/ppt/slides/slide26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Override PartName="/ppt/notesSlides/notesSlide43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5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4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slides/slide73.xml" ContentType="application/vnd.openxmlformats-officedocument.presentationml.slide+xml"/>
  <Override PartName="/ppt/notesSlides/notesSlide49.xml" ContentType="application/vnd.openxmlformats-officedocument.presentationml.notesSlide+xml"/>
  <Override PartName="/ppt/presentation.xml" ContentType="application/vnd.openxmlformats-officedocument.presentationml.presentation.main+xml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notesSlides/notesSlide44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46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5.xml" ContentType="application/vnd.openxmlformats-officedocument.presentationml.slide+xml"/>
  <Override PartName="/ppt/slides/slide6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74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>
  <p:sldMasterIdLst>
    <p:sldMasterId id="2147483736" r:id="rId1"/>
  </p:sldMasterIdLst>
  <p:notesMasterIdLst>
    <p:notesMasterId r:id="rId76"/>
  </p:notesMasterIdLst>
  <p:handoutMasterIdLst>
    <p:handoutMasterId r:id="rId77"/>
  </p:handoutMasterIdLst>
  <p:sldIdLst>
    <p:sldId id="433" r:id="rId2"/>
    <p:sldId id="431" r:id="rId3"/>
    <p:sldId id="434" r:id="rId4"/>
    <p:sldId id="428" r:id="rId5"/>
    <p:sldId id="496" r:id="rId6"/>
    <p:sldId id="495" r:id="rId7"/>
    <p:sldId id="455" r:id="rId8"/>
    <p:sldId id="490" r:id="rId9"/>
    <p:sldId id="491" r:id="rId10"/>
    <p:sldId id="437" r:id="rId11"/>
    <p:sldId id="472" r:id="rId12"/>
    <p:sldId id="439" r:id="rId13"/>
    <p:sldId id="492" r:id="rId14"/>
    <p:sldId id="438" r:id="rId15"/>
    <p:sldId id="475" r:id="rId16"/>
    <p:sldId id="343" r:id="rId17"/>
    <p:sldId id="344" r:id="rId18"/>
    <p:sldId id="453" r:id="rId19"/>
    <p:sldId id="474" r:id="rId20"/>
    <p:sldId id="476" r:id="rId21"/>
    <p:sldId id="470" r:id="rId22"/>
    <p:sldId id="432" r:id="rId23"/>
    <p:sldId id="443" r:id="rId24"/>
    <p:sldId id="473" r:id="rId25"/>
    <p:sldId id="404" r:id="rId26"/>
    <p:sldId id="479" r:id="rId27"/>
    <p:sldId id="482" r:id="rId28"/>
    <p:sldId id="420" r:id="rId29"/>
    <p:sldId id="466" r:id="rId30"/>
    <p:sldId id="467" r:id="rId31"/>
    <p:sldId id="468" r:id="rId32"/>
    <p:sldId id="471" r:id="rId33"/>
    <p:sldId id="469" r:id="rId34"/>
    <p:sldId id="405" r:id="rId35"/>
    <p:sldId id="460" r:id="rId36"/>
    <p:sldId id="461" r:id="rId37"/>
    <p:sldId id="462" r:id="rId38"/>
    <p:sldId id="463" r:id="rId39"/>
    <p:sldId id="410" r:id="rId40"/>
    <p:sldId id="464" r:id="rId41"/>
    <p:sldId id="498" r:id="rId42"/>
    <p:sldId id="499" r:id="rId43"/>
    <p:sldId id="500" r:id="rId44"/>
    <p:sldId id="481" r:id="rId45"/>
    <p:sldId id="416" r:id="rId46"/>
    <p:sldId id="418" r:id="rId47"/>
    <p:sldId id="373" r:id="rId48"/>
    <p:sldId id="378" r:id="rId49"/>
    <p:sldId id="384" r:id="rId50"/>
    <p:sldId id="386" r:id="rId51"/>
    <p:sldId id="387" r:id="rId52"/>
    <p:sldId id="480" r:id="rId53"/>
    <p:sldId id="419" r:id="rId54"/>
    <p:sldId id="444" r:id="rId55"/>
    <p:sldId id="445" r:id="rId56"/>
    <p:sldId id="446" r:id="rId57"/>
    <p:sldId id="448" r:id="rId58"/>
    <p:sldId id="449" r:id="rId59"/>
    <p:sldId id="451" r:id="rId60"/>
    <p:sldId id="317" r:id="rId61"/>
    <p:sldId id="388" r:id="rId62"/>
    <p:sldId id="487" r:id="rId63"/>
    <p:sldId id="494" r:id="rId64"/>
    <p:sldId id="459" r:id="rId65"/>
    <p:sldId id="493" r:id="rId66"/>
    <p:sldId id="483" r:id="rId67"/>
    <p:sldId id="484" r:id="rId68"/>
    <p:sldId id="485" r:id="rId69"/>
    <p:sldId id="486" r:id="rId70"/>
    <p:sldId id="421" r:id="rId71"/>
    <p:sldId id="488" r:id="rId72"/>
    <p:sldId id="489" r:id="rId73"/>
    <p:sldId id="425" r:id="rId74"/>
    <p:sldId id="424" r:id="rId75"/>
  </p:sldIdLst>
  <p:sldSz cx="9144000" cy="6858000" type="letter"/>
  <p:notesSz cx="7772400" cy="100584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1pPr>
    <a:lvl2pPr marL="428625" indent="-215900" algn="l" defTabSz="457200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2pPr>
    <a:lvl3pPr marL="644525" indent="-214313" algn="l" defTabSz="457200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3pPr>
    <a:lvl4pPr marL="860425" indent="-212725" algn="l" defTabSz="457200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4pPr>
    <a:lvl5pPr marL="1076325" indent="-215900" algn="l" defTabSz="457200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Author id="0" name="Yann Aubry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notes"/>
  <p:showPr showNarration="1">
    <p:present/>
    <p:sldAll/>
    <p:penClr>
      <a:schemeClr val="tx1"/>
    </p:penClr>
    <p:extLst>
      <p:ext uri="{EC167BDD-8182-4AB7-AECC-EB403E3ABB37}">
        <p14:laserClr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>
          <a:srgbClr val="FF0000"/>
        </p14:laserClr>
      </p:ext>
      <p:ext uri="{2FDB2607-1784-4EEB-B798-7EB5836EED8A}">
        <p14:showMediaCtrls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"/>
      </p:ext>
    </p:extLst>
  </p:showPr>
  <p:clrMru>
    <a:srgbClr val="0C2444"/>
    <a:srgbClr val="C3C900"/>
    <a:srgbClr val="FFCC00"/>
    <a:srgbClr val="7C7C7C"/>
    <a:srgbClr val="F8C52C"/>
    <a:srgbClr val="F8C52D"/>
    <a:srgbClr val="F7C12E"/>
    <a:srgbClr val="F8E026"/>
    <a:srgbClr val="C10202"/>
    <a:srgbClr val="829F1D"/>
  </p:clrMru>
  <p:extLst>
    <p:ext uri="{E76CE94A-603C-4142-B9EB-6D1370010A27}">
      <p14:discardImageEditData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3564" autoAdjust="0"/>
    <p:restoredTop sz="91549" autoAdjust="0"/>
  </p:normalViewPr>
  <p:slideViewPr>
    <p:cSldViewPr snapToObjects="1">
      <p:cViewPr>
        <p:scale>
          <a:sx n="75" d="100"/>
          <a:sy n="75" d="100"/>
        </p:scale>
        <p:origin x="-1288" y="-96"/>
      </p:cViewPr>
      <p:guideLst>
        <p:guide orient="horz" pos="240"/>
        <p:guide orient="horz" pos="480"/>
        <p:guide/>
      </p:guideLst>
    </p:cSldViewPr>
  </p:slideViewPr>
  <p:outlineViewPr>
    <p:cViewPr varScale="1">
      <p:scale>
        <a:sx n="170" d="200"/>
        <a:sy n="170" d="200"/>
      </p:scale>
      <p:origin x="0" y="455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4"/>
    </p:cViewPr>
  </p:sorterViewPr>
  <p:notesViewPr>
    <p:cSldViewPr snapToObject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handoutMaster" Target="handoutMasters/handoutMaster1.xml"/><Relationship Id="rId78" Type="http://schemas.openxmlformats.org/officeDocument/2006/relationships/printerSettings" Target="printerSettings/printerSettings1.bin"/><Relationship Id="rId79" Type="http://schemas.openxmlformats.org/officeDocument/2006/relationships/commentAuthors" Target="commentAuthor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1200" smtClean="0"/>
            </a:lvl1pPr>
          </a:lstStyle>
          <a:p>
            <a:pPr>
              <a:defRPr/>
            </a:pPr>
            <a:fld id="{29EDB118-49B1-0140-A007-1AD313AD0033}" type="datetime1">
              <a:rPr lang="en-US"/>
              <a:pPr>
                <a:defRPr/>
              </a:pPr>
              <a:t>2/23/12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1200" smtClean="0"/>
            </a:lvl1pPr>
          </a:lstStyle>
          <a:p>
            <a:pPr>
              <a:defRPr/>
            </a:pPr>
            <a:fld id="{E75CCF42-CB36-9147-A8AF-A0F406720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188092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1800" b="0"/>
          </a:p>
        </p:txBody>
      </p:sp>
      <p:sp>
        <p:nvSpPr>
          <p:cNvPr id="8195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1800" b="0"/>
          </a:p>
        </p:txBody>
      </p:sp>
      <p:sp>
        <p:nvSpPr>
          <p:cNvPr id="8196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4438" cy="376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a="http://schemas.openxmlformats.org/drawingml/2006/main" xmlns:r="http://schemas.openxmlformats.org/officeDocument/2006/relationships" xmlns:p="http://schemas.openxmlformats.org/presentationml/2006/main" xmlns="" xmlns:ma14="http://schemas.microsoft.com/office/mac/drawingml/2011/main" xmlns:mv="urn:schemas-microsoft-com:mac:vml" xmlns:mc="http://schemas.openxmlformats.org/markup-compatibility/2006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3475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68675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90000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>
                <a:solidFill>
                  <a:srgbClr val="000000"/>
                </a:solidFill>
                <a:latin typeface="Times New Roman" pitchFamily="1" charset="0"/>
                <a:ea typeface="Lucida Sans Unicode" pitchFamily="34" charset="0"/>
                <a:cs typeface="Lucida Sans Unicode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68675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90000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>
                <a:solidFill>
                  <a:srgbClr val="000000"/>
                </a:solidFill>
                <a:latin typeface="Times New Roman" pitchFamily="1" charset="0"/>
                <a:ea typeface="Lucida Sans Unicode" pitchFamily="34" charset="0"/>
                <a:cs typeface="Lucida Sans Unicode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68675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90000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>
                <a:solidFill>
                  <a:srgbClr val="000000"/>
                </a:solidFill>
                <a:latin typeface="Times New Roman" pitchFamily="1" charset="0"/>
                <a:ea typeface="Lucida Sans Unicode" pitchFamily="34" charset="0"/>
                <a:cs typeface="Lucida Sans Unicode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8675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90000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smtClean="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fld id="{4F7E1BA2-BFFF-B245-B80A-C338CDCA5F2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8763308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" charset="0"/>
        <a:ea typeface="ＭＳ Ｐゴシック" charset="-128"/>
        <a:cs typeface="ＭＳ Ｐゴシック" charset="-128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Relationship Id="rId3" Type="http://schemas.openxmlformats.org/officeDocument/2006/relationships/hyperlink" Target="http://blog.exoplatform.org/2011/12/13/introducing-new-mobile-applications-for-exo-platform-3-5/" TargetMode="Externa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7E1BA2-BFFF-B245-B80A-C338CDCA5F2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/>
            <a:fld id="{7C0F83FC-3430-0E48-94BD-F04D09C5C069}" type="slidenum">
              <a:rPr lang="en-US" sz="1400" b="0">
                <a:solidFill>
                  <a:srgbClr val="000000"/>
                </a:solidFill>
                <a:latin typeface="Times New Roman" charset="0"/>
                <a:cs typeface="Lucida Sans Unicode" charset="0"/>
              </a:rPr>
              <a:pPr eaLnBrk="1"/>
              <a:t>17</a:t>
            </a:fld>
            <a:endParaRPr lang="en-US" sz="1400" b="0">
              <a:solidFill>
                <a:srgbClr val="000000"/>
              </a:solidFill>
              <a:latin typeface="Times New Roman" charset="0"/>
              <a:cs typeface="Lucida Sans Unicode" charset="0"/>
            </a:endParaRPr>
          </a:p>
        </p:txBody>
      </p:sp>
      <p:sp>
        <p:nvSpPr>
          <p:cNvPr id="2867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68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tabLst>
                <a:tab pos="722313" algn="l"/>
                <a:tab pos="1446213" algn="l"/>
                <a:tab pos="2170113" algn="l"/>
                <a:tab pos="2894013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722313" algn="l"/>
                <a:tab pos="1446213" algn="l"/>
                <a:tab pos="2170113" algn="l"/>
                <a:tab pos="2894013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722313" algn="l"/>
                <a:tab pos="1446213" algn="l"/>
                <a:tab pos="2170113" algn="l"/>
                <a:tab pos="2894013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722313" algn="l"/>
                <a:tab pos="1446213" algn="l"/>
                <a:tab pos="2170113" algn="l"/>
                <a:tab pos="2894013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722313" algn="l"/>
                <a:tab pos="1446213" algn="l"/>
                <a:tab pos="2170113" algn="l"/>
                <a:tab pos="2894013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70113" algn="l"/>
                <a:tab pos="2894013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70113" algn="l"/>
                <a:tab pos="2894013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70113" algn="l"/>
                <a:tab pos="2894013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70113" algn="l"/>
                <a:tab pos="2894013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>
              <a:lnSpc>
                <a:spcPct val="90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fld id="{F0EDE42B-5975-774F-B3D7-02CB70B68CEF}" type="slidenum">
              <a:rPr lang="en-US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0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t>17</a:t>
            </a:fld>
            <a:endParaRPr 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8676" name="Text Box 2"/>
          <p:cNvSpPr txBox="1">
            <a:spLocks noChangeArrowheads="1"/>
          </p:cNvSpPr>
          <p:nvPr/>
        </p:nvSpPr>
        <p:spPr bwMode="auto">
          <a:xfrm>
            <a:off x="1446213" y="763588"/>
            <a:ext cx="4878387" cy="3770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1800"/>
          </a:p>
        </p:txBody>
      </p:sp>
      <p:sp>
        <p:nvSpPr>
          <p:cNvPr id="2867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3475" cy="4525962"/>
          </a:xfrm>
          <a:noFill/>
          <a:ln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0EDCEFB-643B-B942-A7BB-63370BEE9D51}" type="slidenum">
              <a:rPr lang="en-GB"/>
              <a:pPr/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BC2B997-96A0-8F42-9980-21D70424DABE}" type="slidenum">
              <a:rPr lang="en-GB" smtClean="0"/>
              <a:pPr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BC2B997-96A0-8F42-9980-21D70424DABE}" type="slidenum">
              <a:rPr lang="en-GB" smtClean="0"/>
              <a:pPr/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21BEFF1-76AA-6E41-BEDF-D4B079741CAA}" type="slidenum">
              <a:rPr lang="en-GB" smtClean="0">
                <a:latin typeface="Times New Roman" pitchFamily="-84" charset="0"/>
                <a:ea typeface="Lucida Sans Unicode" pitchFamily="-84" charset="0"/>
                <a:cs typeface="Lucida Sans Unicode" pitchFamily="-84" charset="0"/>
              </a:rPr>
              <a:pPr/>
              <a:t>21</a:t>
            </a:fld>
            <a:endParaRPr lang="en-GB" smtClean="0">
              <a:latin typeface="Times New Roman" pitchFamily="-84" charset="0"/>
              <a:ea typeface="Lucida Sans Unicode" pitchFamily="-84" charset="0"/>
              <a:cs typeface="Lucida Sans Unicode" pitchFamily="-8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BC2B997-96A0-8F42-9980-21D70424DABE}" type="slidenum">
              <a:rPr lang="en-GB" smtClean="0"/>
              <a:pPr/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Details:</a:t>
            </a:r>
          </a:p>
          <a:p>
            <a:r>
              <a:rPr lang="en-US" dirty="0" smtClean="0"/>
              <a:t>- ECM Features:</a:t>
            </a:r>
          </a:p>
          <a:p>
            <a:pPr>
              <a:buFontTx/>
              <a:buChar char="-"/>
            </a:pPr>
            <a:r>
              <a:rPr lang="en-US" dirty="0" smtClean="0"/>
              <a:t>- Create, edit &amp; publish web content</a:t>
            </a:r>
          </a:p>
          <a:p>
            <a:pPr>
              <a:buFontTx/>
              <a:buChar char="-"/>
            </a:pPr>
            <a:r>
              <a:rPr lang="en-US" dirty="0" smtClean="0"/>
              <a:t>- Capture, store and manage documents</a:t>
            </a:r>
          </a:p>
          <a:p>
            <a:pPr>
              <a:buFontTx/>
              <a:buChar char="-"/>
            </a:pPr>
            <a:r>
              <a:rPr lang="en-US" dirty="0" smtClean="0"/>
              <a:t>- Optional BPM and workflow features</a:t>
            </a:r>
          </a:p>
          <a:p>
            <a:pPr>
              <a:buFontTx/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WCM Improvements for 3.5:</a:t>
            </a:r>
          </a:p>
          <a:p>
            <a:pPr>
              <a:buFontTx/>
              <a:buChar char="-"/>
            </a:pPr>
            <a:r>
              <a:rPr lang="en-US" dirty="0" smtClean="0"/>
              <a:t>- Edit inline</a:t>
            </a:r>
            <a:r>
              <a:rPr lang="en-US" baseline="0" dirty="0" smtClean="0"/>
              <a:t> (on the front-end) and publish in one click</a:t>
            </a:r>
          </a:p>
          <a:p>
            <a:pPr>
              <a:buFontTx/>
              <a:buChar char="-"/>
            </a:pPr>
            <a:r>
              <a:rPr lang="en-US" dirty="0" smtClean="0"/>
              <a:t>- SEO: Search Engine Optimization</a:t>
            </a:r>
          </a:p>
          <a:p>
            <a:pPr>
              <a:buFontTx/>
              <a:buChar char="-"/>
            </a:pPr>
            <a:r>
              <a:rPr lang="en-US" dirty="0" smtClean="0"/>
              <a:t>- New File Explorer Design</a:t>
            </a:r>
          </a:p>
          <a:p>
            <a:pPr>
              <a:buFontTx/>
              <a:buChar char="-"/>
            </a:pPr>
            <a:r>
              <a:rPr lang="en-US" dirty="0" smtClean="0"/>
              <a:t>Enterprise Social features:</a:t>
            </a:r>
          </a:p>
          <a:p>
            <a:pPr>
              <a:buFontTx/>
              <a:buChar char="-"/>
            </a:pPr>
            <a:r>
              <a:rPr lang="en-US" dirty="0" smtClean="0"/>
              <a:t>- Create and connect rich user and team profiles</a:t>
            </a:r>
          </a:p>
          <a:p>
            <a:pPr>
              <a:buFontTx/>
              <a:buChar char="-"/>
            </a:pPr>
            <a:r>
              <a:rPr lang="en-US" dirty="0" smtClean="0"/>
              <a:t>- Follow activity streams of users, teams, applications, processes</a:t>
            </a:r>
          </a:p>
          <a:p>
            <a:pPr>
              <a:buFontTx/>
              <a:buChar char="-"/>
            </a:pPr>
            <a:r>
              <a:rPr lang="en-US" dirty="0" smtClean="0"/>
              <a:t>- Workspaces for users and groups</a:t>
            </a:r>
          </a:p>
          <a:p>
            <a:pPr>
              <a:buFontTx/>
              <a:buChar char="-"/>
            </a:pPr>
            <a:r>
              <a:rPr lang="en-US" dirty="0" smtClean="0"/>
              <a:t>- </a:t>
            </a:r>
            <a:r>
              <a:rPr lang="en-US" dirty="0" err="1" smtClean="0"/>
              <a:t>OpenSocial</a:t>
            </a:r>
            <a:r>
              <a:rPr lang="en-US" dirty="0" smtClean="0"/>
              <a:t> gadgets</a:t>
            </a:r>
          </a:p>
          <a:p>
            <a:pPr>
              <a:buFontTx/>
              <a:buNone/>
            </a:pPr>
            <a:r>
              <a:rPr lang="en-US" dirty="0" smtClean="0"/>
              <a:t>--</a:t>
            </a:r>
            <a:r>
              <a:rPr lang="en-US" baseline="0" dirty="0" smtClean="0"/>
              <a:t> Improvements in 3.5 include: </a:t>
            </a:r>
            <a:r>
              <a:rPr lang="en-US" dirty="0" smtClean="0"/>
              <a:t>New Activity Stream Page with Filters,</a:t>
            </a:r>
            <a:r>
              <a:rPr lang="en-US" baseline="0" dirty="0" smtClean="0"/>
              <a:t> </a:t>
            </a:r>
            <a:r>
              <a:rPr lang="en-US" dirty="0" smtClean="0"/>
              <a:t>User Directory is simplified, New Space Layout</a:t>
            </a:r>
          </a:p>
          <a:p>
            <a:pPr>
              <a:buFontTx/>
              <a:buChar char="-"/>
            </a:pPr>
            <a:r>
              <a:rPr lang="en-US" dirty="0" smtClean="0"/>
              <a:t>Collaboration</a:t>
            </a:r>
            <a:r>
              <a:rPr lang="en-US" baseline="0" dirty="0" smtClean="0"/>
              <a:t> &amp; Knowledge Management features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" charset="0"/>
              <a:buNone/>
              <a:tabLst/>
              <a:defRPr/>
            </a:pPr>
            <a:r>
              <a:rPr lang="en-US" dirty="0" smtClean="0">
                <a:latin typeface="Times New Roman" pitchFamily="-1" charset="0"/>
                <a:ea typeface="ＭＳ Ｐゴシック" pitchFamily="-1" charset="-128"/>
                <a:cs typeface="ＭＳ Ｐゴシック" pitchFamily="-1" charset="-128"/>
              </a:rPr>
              <a:t>-- An intranet or extranet that aims to connect a community of users, partners or customers will likely require a forum and/or wiki. </a:t>
            </a:r>
            <a:r>
              <a:rPr lang="en-US" dirty="0" err="1" smtClean="0">
                <a:latin typeface="Times New Roman" pitchFamily="-1" charset="0"/>
                <a:ea typeface="ＭＳ Ｐゴシック" pitchFamily="-1" charset="-128"/>
                <a:cs typeface="ＭＳ Ｐゴシック" pitchFamily="-1" charset="-128"/>
              </a:rPr>
              <a:t>eXo</a:t>
            </a:r>
            <a:r>
              <a:rPr lang="en-US" dirty="0" smtClean="0">
                <a:latin typeface="Times New Roman" pitchFamily="-1" charset="0"/>
                <a:ea typeface="ＭＳ Ｐゴシック" pitchFamily="-1" charset="-128"/>
                <a:cs typeface="ＭＳ Ｐゴシック" pitchFamily="-1" charset="-128"/>
              </a:rPr>
              <a:t> Platform 3.5 includes out-of-the-box features to easily add an</a:t>
            </a:r>
            <a:r>
              <a:rPr lang="en-US" baseline="0" dirty="0" smtClean="0">
                <a:latin typeface="Times New Roman" pitchFamily="-1" charset="0"/>
                <a:ea typeface="ＭＳ Ｐゴシック" pitchFamily="-1" charset="-128"/>
                <a:cs typeface="ＭＳ Ｐゴシック" pitchFamily="-1" charset="-128"/>
              </a:rPr>
              <a:t> enterprise wiki,</a:t>
            </a:r>
            <a:r>
              <a:rPr lang="en-US" dirty="0" smtClean="0">
                <a:latin typeface="Times New Roman" pitchFamily="-1" charset="0"/>
                <a:ea typeface="ＭＳ Ｐゴシック" pitchFamily="-1" charset="-128"/>
                <a:cs typeface="ＭＳ Ｐゴシック" pitchFamily="-1" charset="-128"/>
              </a:rPr>
              <a:t> forum, FAQ’s, and Answers to your sites.</a:t>
            </a:r>
          </a:p>
          <a:p>
            <a:r>
              <a:rPr lang="en-US" dirty="0" smtClean="0"/>
              <a:t>-- Enterprise Wiki: </a:t>
            </a:r>
            <a:r>
              <a:rPr lang="fr-FR" dirty="0" smtClean="0"/>
              <a:t>Permissions </a:t>
            </a:r>
            <a:r>
              <a:rPr lang="fr-FR" dirty="0" err="1" smtClean="0"/>
              <a:t>integrated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eXo</a:t>
            </a:r>
            <a:r>
              <a:rPr lang="fr-FR" dirty="0" smtClean="0"/>
              <a:t> Platform user management; Social Network </a:t>
            </a:r>
            <a:r>
              <a:rPr lang="fr-FR" dirty="0" err="1" smtClean="0"/>
              <a:t>Integration</a:t>
            </a:r>
            <a:r>
              <a:rPr lang="fr-FR" dirty="0" smtClean="0"/>
              <a:t> ( </a:t>
            </a:r>
            <a:r>
              <a:rPr lang="fr-FR" dirty="0" err="1" smtClean="0"/>
              <a:t>Activity</a:t>
            </a:r>
            <a:r>
              <a:rPr lang="fr-FR" dirty="0" smtClean="0"/>
              <a:t> Stream, </a:t>
            </a:r>
            <a:r>
              <a:rPr lang="fr-FR" dirty="0" err="1" smtClean="0"/>
              <a:t>Space</a:t>
            </a:r>
            <a:r>
              <a:rPr lang="fr-FR" dirty="0" smtClean="0"/>
              <a:t>, …);Pages are </a:t>
            </a:r>
            <a:r>
              <a:rPr lang="fr-FR" dirty="0" err="1" smtClean="0"/>
              <a:t>stored</a:t>
            </a:r>
            <a:r>
              <a:rPr lang="fr-FR" dirty="0" smtClean="0"/>
              <a:t> </a:t>
            </a:r>
            <a:r>
              <a:rPr lang="fr-FR" dirty="0" err="1" smtClean="0"/>
              <a:t>inside</a:t>
            </a:r>
            <a:r>
              <a:rPr lang="fr-FR" dirty="0" smtClean="0"/>
              <a:t> </a:t>
            </a:r>
            <a:r>
              <a:rPr lang="fr-FR" dirty="0" err="1" smtClean="0"/>
              <a:t>eXo</a:t>
            </a:r>
            <a:r>
              <a:rPr lang="fr-FR" dirty="0" smtClean="0"/>
              <a:t> JCR – </a:t>
            </a: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centralized</a:t>
            </a:r>
            <a:r>
              <a:rPr lang="fr-FR" dirty="0" smtClean="0"/>
              <a:t> content </a:t>
            </a:r>
            <a:r>
              <a:rPr lang="fr-FR" dirty="0" err="1" smtClean="0"/>
              <a:t>repository</a:t>
            </a:r>
            <a:r>
              <a:rPr lang="fr-FR" dirty="0" smtClean="0"/>
              <a:t>;</a:t>
            </a:r>
            <a:r>
              <a:rPr lang="fr-FR" baseline="0" dirty="0" smtClean="0"/>
              <a:t> </a:t>
            </a:r>
            <a:r>
              <a:rPr lang="fr-FR" dirty="0" smtClean="0"/>
              <a:t>Page Management, </a:t>
            </a:r>
            <a:r>
              <a:rPr lang="fr-FR" dirty="0" err="1" smtClean="0"/>
              <a:t>search</a:t>
            </a:r>
            <a:r>
              <a:rPr lang="fr-FR" dirty="0" smtClean="0"/>
              <a:t> &amp; </a:t>
            </a:r>
            <a:r>
              <a:rPr lang="fr-FR" dirty="0" err="1" smtClean="0"/>
              <a:t>versionning</a:t>
            </a:r>
            <a:r>
              <a:rPr lang="fr-FR" dirty="0" smtClean="0"/>
              <a:t>;</a:t>
            </a:r>
            <a:r>
              <a:rPr lang="fr-FR" baseline="0" dirty="0" smtClean="0"/>
              <a:t> </a:t>
            </a:r>
            <a:r>
              <a:rPr lang="fr-FR" dirty="0" err="1" smtClean="0"/>
              <a:t>Easily</a:t>
            </a:r>
            <a:r>
              <a:rPr lang="fr-FR" dirty="0" smtClean="0"/>
              <a:t> </a:t>
            </a:r>
            <a:r>
              <a:rPr lang="fr-FR" dirty="0" err="1" smtClean="0"/>
              <a:t>add</a:t>
            </a:r>
            <a:r>
              <a:rPr lang="fr-FR" dirty="0" smtClean="0"/>
              <a:t> pages: Wysiwyg editor &amp; support for multiple syntaxes</a:t>
            </a:r>
          </a:p>
          <a:p>
            <a:r>
              <a:rPr lang="fr-FR" dirty="0" smtClean="0"/>
              <a:t>-- Group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calendars</a:t>
            </a:r>
            <a:endParaRPr lang="fr-FR" baseline="0" dirty="0" smtClean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" charset="0"/>
              <a:buNone/>
              <a:tabLst/>
              <a:defRPr/>
            </a:pPr>
            <a:r>
              <a:rPr lang="en-US" dirty="0" smtClean="0"/>
              <a:t>Calendars can be shared between users and teams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" charset="0"/>
              <a:buNone/>
              <a:tabLst/>
              <a:defRPr/>
            </a:pPr>
            <a:r>
              <a:rPr lang="en-US" dirty="0" smtClean="0"/>
              <a:t>Improvements</a:t>
            </a:r>
            <a:r>
              <a:rPr lang="en-US" baseline="0" dirty="0" smtClean="0"/>
              <a:t> to PLF 3.5: 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</a:rPr>
              <a:t>Remote Calendar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Integrate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3rd Party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Calendar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into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eXo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Calendar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  <a:p>
            <a:pPr marL="1200150" lvl="2" indent="-285750">
              <a:spcAft>
                <a:spcPts val="1200"/>
              </a:spcAft>
              <a:buFont typeface="Arial"/>
              <a:buChar char="•"/>
            </a:pP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Based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on Standard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CalDAV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Ical</a:t>
            </a:r>
            <a:endParaRPr lang="fr-FR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200150" lvl="2" indent="-285750">
              <a:spcAft>
                <a:spcPts val="1200"/>
              </a:spcAft>
              <a:buFont typeface="Arial"/>
              <a:buChar char="•"/>
            </a:pP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Apps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: Google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Calendar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, MS Exchange, …</a:t>
            </a:r>
          </a:p>
          <a:p>
            <a:pPr marL="57150" lvl="0" indent="-285750">
              <a:spcAft>
                <a:spcPts val="1200"/>
              </a:spcAft>
              <a:buFont typeface="Arial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Warning: Read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Only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  <a:p>
            <a:pPr marL="1200150" lvl="2" indent="-285750">
              <a:spcAft>
                <a:spcPts val="1200"/>
              </a:spcAft>
              <a:buFont typeface="Arial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You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can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view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all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your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calendars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in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eXo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but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cannot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update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them</a:t>
            </a:r>
            <a:endParaRPr lang="fr-FR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" charset="0"/>
              <a:buNone/>
              <a:tabLst/>
              <a:defRPr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7E1BA2-BFFF-B245-B80A-C338CDCA5F28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noProof="0" dirty="0" smtClean="0">
                <a:solidFill>
                  <a:schemeClr val="accent5">
                    <a:lumMod val="50000"/>
                  </a:schemeClr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Native Application to Access Intranet Services</a:t>
            </a:r>
          </a:p>
          <a:p>
            <a:pPr marL="742950" lvl="1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noProof="0" dirty="0" smtClean="0">
                <a:solidFill>
                  <a:schemeClr val="accent5">
                    <a:lumMod val="50000"/>
                  </a:schemeClr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Native Application : </a:t>
            </a:r>
            <a:r>
              <a:rPr lang="en-US" sz="2000" noProof="0" dirty="0" err="1" smtClean="0">
                <a:solidFill>
                  <a:schemeClr val="accent5">
                    <a:lumMod val="50000"/>
                  </a:schemeClr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iOS</a:t>
            </a:r>
            <a:r>
              <a:rPr lang="en-US" sz="2000" noProof="0" dirty="0" smtClean="0">
                <a:solidFill>
                  <a:schemeClr val="accent5">
                    <a:lumMod val="50000"/>
                  </a:schemeClr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(</a:t>
            </a:r>
            <a:r>
              <a:rPr lang="en-US" sz="2000" noProof="0" dirty="0" err="1" smtClean="0">
                <a:solidFill>
                  <a:schemeClr val="accent5">
                    <a:lumMod val="50000"/>
                  </a:schemeClr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iPhone</a:t>
            </a:r>
            <a:r>
              <a:rPr lang="en-US" sz="2000" noProof="0" dirty="0" smtClean="0">
                <a:solidFill>
                  <a:schemeClr val="accent5">
                    <a:lumMod val="50000"/>
                  </a:schemeClr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, </a:t>
            </a:r>
            <a:r>
              <a:rPr lang="en-US" sz="2000" noProof="0" dirty="0" err="1" smtClean="0">
                <a:solidFill>
                  <a:schemeClr val="accent5">
                    <a:lumMod val="50000"/>
                  </a:schemeClr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iPad</a:t>
            </a:r>
            <a:r>
              <a:rPr lang="en-US" sz="2000" noProof="0" dirty="0" smtClean="0">
                <a:solidFill>
                  <a:schemeClr val="accent5">
                    <a:lumMod val="50000"/>
                  </a:schemeClr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), Android</a:t>
            </a:r>
          </a:p>
          <a:p>
            <a:pPr marL="742950" lvl="1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noProof="0" dirty="0" smtClean="0">
                <a:solidFill>
                  <a:schemeClr val="accent5">
                    <a:lumMod val="50000"/>
                  </a:schemeClr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Social Network (activities), Documents, Gadgets</a:t>
            </a:r>
          </a:p>
          <a:p>
            <a:pPr marL="742950" lvl="1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noProof="0" dirty="0" smtClean="0">
                <a:solidFill>
                  <a:schemeClr val="accent5">
                    <a:lumMod val="50000"/>
                  </a:schemeClr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Integrates with </a:t>
            </a:r>
            <a:r>
              <a:rPr lang="en-US" sz="2000" noProof="0" dirty="0" err="1" smtClean="0">
                <a:solidFill>
                  <a:schemeClr val="accent5">
                    <a:lumMod val="50000"/>
                  </a:schemeClr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eXo</a:t>
            </a:r>
            <a:r>
              <a:rPr lang="en-US" sz="2000" noProof="0" dirty="0" smtClean="0">
                <a:solidFill>
                  <a:schemeClr val="accent5">
                    <a:lumMod val="50000"/>
                  </a:schemeClr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Platform 3.5 Enterprise Edition</a:t>
            </a:r>
          </a:p>
          <a:p>
            <a:pPr marL="742950" lvl="1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noProof="0" dirty="0" smtClean="0">
                <a:solidFill>
                  <a:schemeClr val="accent5">
                    <a:lumMod val="50000"/>
                  </a:schemeClr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Interesting Blog post « </a:t>
            </a:r>
            <a:r>
              <a:rPr lang="en-US" sz="2000" noProof="0" dirty="0" smtClean="0">
                <a:solidFill>
                  <a:schemeClr val="accent5">
                    <a:lumMod val="50000"/>
                  </a:schemeClr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  <a:hlinkClick r:id="rId3"/>
              </a:rPr>
              <a:t>Introducing New Mobile Applications for eXo Platform 3.5</a:t>
            </a:r>
            <a:r>
              <a:rPr lang="en-US" sz="2000" noProof="0" dirty="0" smtClean="0">
                <a:solidFill>
                  <a:schemeClr val="accent5">
                    <a:lumMod val="50000"/>
                  </a:schemeClr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 »</a:t>
            </a:r>
          </a:p>
          <a:p>
            <a:pPr marL="742950" lvl="1" indent="-285750">
              <a:spcAft>
                <a:spcPts val="1200"/>
              </a:spcAft>
              <a:buFont typeface="Arial"/>
              <a:buChar char="•"/>
              <a:defRPr/>
            </a:pPr>
            <a:endParaRPr lang="en-US" sz="2000" noProof="0" dirty="0" smtClean="0">
              <a:solidFill>
                <a:schemeClr val="accent5">
                  <a:lumMod val="50000"/>
                </a:schemeClr>
              </a:solidFill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noProof="0" dirty="0" smtClean="0">
                <a:solidFill>
                  <a:schemeClr val="accent5">
                    <a:lumMod val="50000"/>
                  </a:schemeClr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Note: We can also build mobile websites with </a:t>
            </a:r>
            <a:r>
              <a:rPr lang="en-US" sz="2000" noProof="0" dirty="0" err="1" smtClean="0">
                <a:solidFill>
                  <a:schemeClr val="accent5">
                    <a:lumMod val="50000"/>
                  </a:schemeClr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eXo</a:t>
            </a:r>
            <a:r>
              <a:rPr lang="en-US" sz="2000" noProof="0" dirty="0" smtClean="0">
                <a:solidFill>
                  <a:schemeClr val="accent5">
                    <a:lumMod val="50000"/>
                  </a:schemeClr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Platform’s content management</a:t>
            </a:r>
            <a:r>
              <a:rPr lang="en-US" sz="2000" baseline="0" noProof="0" dirty="0" smtClean="0">
                <a:solidFill>
                  <a:schemeClr val="accent5">
                    <a:lumMod val="50000"/>
                  </a:schemeClr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features</a:t>
            </a:r>
            <a:endParaRPr lang="en-US" sz="2000" noProof="0" dirty="0" smtClean="0">
              <a:solidFill>
                <a:schemeClr val="accent5">
                  <a:lumMod val="50000"/>
                </a:schemeClr>
              </a:solidFill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pPr marL="742950" lvl="1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noProof="0" dirty="0" smtClean="0">
                <a:solidFill>
                  <a:schemeClr val="accent5">
                    <a:lumMod val="50000"/>
                  </a:schemeClr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Based on HTML/CSS programming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7E1BA2-BFFF-B245-B80A-C338CDCA5F28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7E1BA2-BFFF-B245-B80A-C338CDCA5F28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39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a="http://schemas.openxmlformats.org/drawingml/2006/main" xmlns:r="http://schemas.openxmlformats.org/officeDocument/2006/relationships" xmlns:p="http://schemas.openxmlformats.org/presentationml/2006/main"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lang="en-US" dirty="0" smtClean="0">
              <a:latin typeface="Times New Roman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83971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/>
            <a:fld id="{2DA9FB5A-3B2A-7749-8BA5-40651348C2C2}" type="slidenum">
              <a:rPr lang="en-GB" sz="1400" b="0">
                <a:solidFill>
                  <a:srgbClr val="000000"/>
                </a:solidFill>
                <a:latin typeface="Times New Roman" charset="0"/>
                <a:cs typeface="Lucida Sans Unicode" charset="0"/>
              </a:rPr>
              <a:pPr eaLnBrk="1"/>
              <a:t>27</a:t>
            </a:fld>
            <a:endParaRPr lang="en-GB" sz="1400" b="0">
              <a:solidFill>
                <a:srgbClr val="000000"/>
              </a:solidFill>
              <a:latin typeface="Times New Roman" charset="0"/>
              <a:cs typeface="Lucida Sans Unicode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BC2B997-96A0-8F42-9980-21D70424DABE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/>
            <a:fld id="{911CF75D-B3AC-6D4C-8A59-0911BAD5A8B1}" type="slidenum">
              <a:rPr lang="en-GB" sz="1400" b="0">
                <a:solidFill>
                  <a:srgbClr val="000000"/>
                </a:solidFill>
                <a:latin typeface="Times New Roman" charset="0"/>
                <a:cs typeface="Lucida Sans Unicode" charset="0"/>
              </a:rPr>
              <a:pPr eaLnBrk="1"/>
              <a:t>28</a:t>
            </a:fld>
            <a:endParaRPr lang="en-GB" sz="1400" b="0">
              <a:solidFill>
                <a:srgbClr val="000000"/>
              </a:solidFill>
              <a:latin typeface="Times New Roman" charset="0"/>
              <a:cs typeface="Lucida Sans Unicode" charset="0"/>
            </a:endParaRPr>
          </a:p>
        </p:txBody>
      </p:sp>
      <p:sp>
        <p:nvSpPr>
          <p:cNvPr id="10243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1800" b="0">
              <a:cs typeface="Lucida Sans Unicode" charset="0"/>
            </a:endParaRP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5063" cy="4525962"/>
          </a:xfrm>
          <a:noFill/>
          <a:ln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a="http://schemas.openxmlformats.org/drawingml/2006/main" xmlns:r="http://schemas.openxmlformats.org/officeDocument/2006/relationships" xmlns:p="http://schemas.openxmlformats.org/presentationml/2006/main"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none" anchor="ctr"/>
          <a:lstStyle/>
          <a:p>
            <a:pPr>
              <a:lnSpc>
                <a:spcPct val="81000"/>
              </a:lnSpc>
              <a:spcBef>
                <a:spcPct val="0"/>
              </a:spcBef>
              <a:buSzPct val="45000"/>
              <a:buFont typeface="StarSymbol" charset="0"/>
              <a:buNone/>
            </a:pPr>
            <a:endParaRPr lang="en-US" sz="240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21BEFF1-76AA-6E41-BEDF-D4B079741CAA}" type="slidenum">
              <a:rPr lang="en-GB" smtClean="0">
                <a:latin typeface="Times New Roman" pitchFamily="-84" charset="0"/>
                <a:ea typeface="Lucida Sans Unicode" pitchFamily="-84" charset="0"/>
                <a:cs typeface="Lucida Sans Unicode" pitchFamily="-84" charset="0"/>
              </a:rPr>
              <a:pPr/>
              <a:t>29</a:t>
            </a:fld>
            <a:endParaRPr lang="en-GB" smtClean="0">
              <a:latin typeface="Times New Roman" pitchFamily="-84" charset="0"/>
              <a:ea typeface="Lucida Sans Unicode" pitchFamily="-84" charset="0"/>
              <a:cs typeface="Lucida Sans Unicode" pitchFamily="-8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B3197A5-BF81-064F-872A-36E69235B331}" type="slidenum">
              <a:rPr lang="en-GB">
                <a:latin typeface="Times New Roman" pitchFamily="-84" charset="0"/>
                <a:ea typeface="Lucida Sans Unicode" pitchFamily="-84" charset="0"/>
                <a:cs typeface="Lucida Sans Unicode" pitchFamily="-84" charset="0"/>
              </a:rPr>
              <a:pPr/>
              <a:t>30</a:t>
            </a:fld>
            <a:endParaRPr lang="en-GB">
              <a:latin typeface="Times New Roman" pitchFamily="-84" charset="0"/>
              <a:ea typeface="Lucida Sans Unicode" pitchFamily="-84" charset="0"/>
              <a:cs typeface="Lucida Sans Unicode" pitchFamily="-84" charset="0"/>
            </a:endParaRPr>
          </a:p>
        </p:txBody>
      </p:sp>
      <p:sp>
        <p:nvSpPr>
          <p:cNvPr id="76803" name="Rectangle 8"/>
          <p:cNvSpPr txBox="1">
            <a:spLocks noGrp="1" noChangeArrowheads="1"/>
          </p:cNvSpPr>
          <p:nvPr/>
        </p:nvSpPr>
        <p:spPr bwMode="auto">
          <a:xfrm>
            <a:off x="4398963" y="9555163"/>
            <a:ext cx="3368675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r" defTabSz="481013">
              <a:lnSpc>
                <a:spcPct val="90000"/>
              </a:lnSpc>
              <a:tabLst>
                <a:tab pos="0" algn="l"/>
                <a:tab pos="455613" algn="l"/>
                <a:tab pos="911225" algn="l"/>
                <a:tab pos="1368425" algn="l"/>
                <a:tab pos="1825625" algn="l"/>
                <a:tab pos="2284413" algn="l"/>
                <a:tab pos="2741613" algn="l"/>
                <a:tab pos="3197225" algn="l"/>
                <a:tab pos="3654425" algn="l"/>
                <a:tab pos="4113213" algn="l"/>
                <a:tab pos="4570413" algn="l"/>
                <a:tab pos="5026025" algn="l"/>
                <a:tab pos="5483225" algn="l"/>
                <a:tab pos="5940425" algn="l"/>
                <a:tab pos="6399213" algn="l"/>
                <a:tab pos="6854825" algn="l"/>
                <a:tab pos="7312025" algn="l"/>
                <a:tab pos="7769225" algn="l"/>
                <a:tab pos="8228013" algn="l"/>
                <a:tab pos="8683625" algn="l"/>
                <a:tab pos="9140825" algn="l"/>
              </a:tabLst>
            </a:pPr>
            <a:fld id="{A94E37F4-6B94-5440-A56A-79DC234D7D05}" type="slidenum">
              <a:rPr lang="en-GB" sz="1400">
                <a:solidFill>
                  <a:srgbClr val="000000"/>
                </a:solidFill>
                <a:latin typeface="Times New Roman" pitchFamily="-84" charset="0"/>
                <a:ea typeface="Lucida Sans Unicode" pitchFamily="-84" charset="0"/>
                <a:cs typeface="Lucida Sans Unicode" pitchFamily="-84" charset="0"/>
              </a:rPr>
              <a:pPr algn="r" defTabSz="481013">
                <a:lnSpc>
                  <a:spcPct val="90000"/>
                </a:lnSpc>
                <a:tabLst>
                  <a:tab pos="0" algn="l"/>
                  <a:tab pos="455613" algn="l"/>
                  <a:tab pos="911225" algn="l"/>
                  <a:tab pos="1368425" algn="l"/>
                  <a:tab pos="1825625" algn="l"/>
                  <a:tab pos="2284413" algn="l"/>
                  <a:tab pos="2741613" algn="l"/>
                  <a:tab pos="3197225" algn="l"/>
                  <a:tab pos="3654425" algn="l"/>
                  <a:tab pos="4113213" algn="l"/>
                  <a:tab pos="4570413" algn="l"/>
                  <a:tab pos="5026025" algn="l"/>
                  <a:tab pos="5483225" algn="l"/>
                  <a:tab pos="5940425" algn="l"/>
                  <a:tab pos="6399213" algn="l"/>
                  <a:tab pos="6854825" algn="l"/>
                  <a:tab pos="7312025" algn="l"/>
                  <a:tab pos="7769225" algn="l"/>
                  <a:tab pos="8228013" algn="l"/>
                  <a:tab pos="8683625" algn="l"/>
                  <a:tab pos="9140825" algn="l"/>
                </a:tabLst>
              </a:pPr>
              <a:t>30</a:t>
            </a:fld>
            <a:endParaRPr lang="en-GB" sz="1400">
              <a:solidFill>
                <a:srgbClr val="000000"/>
              </a:solidFill>
              <a:latin typeface="Times New Roman" pitchFamily="-84" charset="0"/>
              <a:ea typeface="Lucida Sans Unicode" pitchFamily="-84" charset="0"/>
              <a:cs typeface="Lucida Sans Unicode" pitchFamily="-84" charset="0"/>
            </a:endParaRPr>
          </a:p>
        </p:txBody>
      </p:sp>
      <p:sp>
        <p:nvSpPr>
          <p:cNvPr id="76804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2" tIns="45711" rIns="91422" bIns="45711" anchor="ctr">
            <a:prstTxWarp prst="textNoShape">
              <a:avLst/>
            </a:prstTxWarp>
          </a:bodyPr>
          <a:lstStyle/>
          <a:p>
            <a:pPr defTabSz="481013"/>
            <a:endParaRPr lang="en-US" sz="1900">
              <a:ea typeface="Lucida Sans Unicode" pitchFamily="-84" charset="0"/>
              <a:cs typeface="Lucida Sans Unicode" pitchFamily="-84" charset="0"/>
            </a:endParaRPr>
          </a:p>
        </p:txBody>
      </p:sp>
      <p:sp>
        <p:nvSpPr>
          <p:cNvPr id="76805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5063" cy="4525962"/>
          </a:xfrm>
          <a:noFill/>
          <a:ln>
            <a:solidFill>
              <a:srgbClr val="000000"/>
            </a:solidFill>
          </a:ln>
        </p:spPr>
        <p:txBody>
          <a:bodyPr wrap="none" lIns="91422" tIns="45711" rIns="91422" bIns="45711" anchor="ctr"/>
          <a:lstStyle/>
          <a:p>
            <a:endParaRPr lang="en-US">
              <a:latin typeface="Times New Roman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lang="en-US" dirty="0">
              <a:latin typeface="Times New Roman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B3197A5-BF81-064F-872A-36E69235B331}" type="slidenum">
              <a:rPr lang="en-GB">
                <a:latin typeface="Times New Roman" pitchFamily="-84" charset="0"/>
                <a:ea typeface="Lucida Sans Unicode" pitchFamily="-84" charset="0"/>
                <a:cs typeface="Lucida Sans Unicode" pitchFamily="-84" charset="0"/>
              </a:rPr>
              <a:pPr/>
              <a:t>32</a:t>
            </a:fld>
            <a:endParaRPr lang="en-GB">
              <a:latin typeface="Times New Roman" pitchFamily="-84" charset="0"/>
              <a:ea typeface="Lucida Sans Unicode" pitchFamily="-84" charset="0"/>
              <a:cs typeface="Lucida Sans Unicode" pitchFamily="-84" charset="0"/>
            </a:endParaRPr>
          </a:p>
        </p:txBody>
      </p:sp>
      <p:sp>
        <p:nvSpPr>
          <p:cNvPr id="76803" name="Rectangle 8"/>
          <p:cNvSpPr txBox="1">
            <a:spLocks noGrp="1" noChangeArrowheads="1"/>
          </p:cNvSpPr>
          <p:nvPr/>
        </p:nvSpPr>
        <p:spPr bwMode="auto">
          <a:xfrm>
            <a:off x="4398963" y="9555163"/>
            <a:ext cx="3368675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r" defTabSz="481013">
              <a:lnSpc>
                <a:spcPct val="90000"/>
              </a:lnSpc>
              <a:tabLst>
                <a:tab pos="0" algn="l"/>
                <a:tab pos="455613" algn="l"/>
                <a:tab pos="911225" algn="l"/>
                <a:tab pos="1368425" algn="l"/>
                <a:tab pos="1825625" algn="l"/>
                <a:tab pos="2284413" algn="l"/>
                <a:tab pos="2741613" algn="l"/>
                <a:tab pos="3197225" algn="l"/>
                <a:tab pos="3654425" algn="l"/>
                <a:tab pos="4113213" algn="l"/>
                <a:tab pos="4570413" algn="l"/>
                <a:tab pos="5026025" algn="l"/>
                <a:tab pos="5483225" algn="l"/>
                <a:tab pos="5940425" algn="l"/>
                <a:tab pos="6399213" algn="l"/>
                <a:tab pos="6854825" algn="l"/>
                <a:tab pos="7312025" algn="l"/>
                <a:tab pos="7769225" algn="l"/>
                <a:tab pos="8228013" algn="l"/>
                <a:tab pos="8683625" algn="l"/>
                <a:tab pos="9140825" algn="l"/>
              </a:tabLst>
            </a:pPr>
            <a:fld id="{A94E37F4-6B94-5440-A56A-79DC234D7D05}" type="slidenum">
              <a:rPr lang="en-GB" sz="1400">
                <a:solidFill>
                  <a:srgbClr val="000000"/>
                </a:solidFill>
                <a:latin typeface="Times New Roman" pitchFamily="-84" charset="0"/>
                <a:ea typeface="Lucida Sans Unicode" pitchFamily="-84" charset="0"/>
                <a:cs typeface="Lucida Sans Unicode" pitchFamily="-84" charset="0"/>
              </a:rPr>
              <a:pPr algn="r" defTabSz="481013">
                <a:lnSpc>
                  <a:spcPct val="90000"/>
                </a:lnSpc>
                <a:tabLst>
                  <a:tab pos="0" algn="l"/>
                  <a:tab pos="455613" algn="l"/>
                  <a:tab pos="911225" algn="l"/>
                  <a:tab pos="1368425" algn="l"/>
                  <a:tab pos="1825625" algn="l"/>
                  <a:tab pos="2284413" algn="l"/>
                  <a:tab pos="2741613" algn="l"/>
                  <a:tab pos="3197225" algn="l"/>
                  <a:tab pos="3654425" algn="l"/>
                  <a:tab pos="4113213" algn="l"/>
                  <a:tab pos="4570413" algn="l"/>
                  <a:tab pos="5026025" algn="l"/>
                  <a:tab pos="5483225" algn="l"/>
                  <a:tab pos="5940425" algn="l"/>
                  <a:tab pos="6399213" algn="l"/>
                  <a:tab pos="6854825" algn="l"/>
                  <a:tab pos="7312025" algn="l"/>
                  <a:tab pos="7769225" algn="l"/>
                  <a:tab pos="8228013" algn="l"/>
                  <a:tab pos="8683625" algn="l"/>
                  <a:tab pos="9140825" algn="l"/>
                </a:tabLst>
              </a:pPr>
              <a:t>32</a:t>
            </a:fld>
            <a:endParaRPr lang="en-GB" sz="1400">
              <a:solidFill>
                <a:srgbClr val="000000"/>
              </a:solidFill>
              <a:latin typeface="Times New Roman" pitchFamily="-84" charset="0"/>
              <a:ea typeface="Lucida Sans Unicode" pitchFamily="-84" charset="0"/>
              <a:cs typeface="Lucida Sans Unicode" pitchFamily="-84" charset="0"/>
            </a:endParaRPr>
          </a:p>
        </p:txBody>
      </p:sp>
      <p:sp>
        <p:nvSpPr>
          <p:cNvPr id="76804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2" tIns="45711" rIns="91422" bIns="45711" anchor="ctr">
            <a:prstTxWarp prst="textNoShape">
              <a:avLst/>
            </a:prstTxWarp>
          </a:bodyPr>
          <a:lstStyle/>
          <a:p>
            <a:pPr defTabSz="481013"/>
            <a:endParaRPr lang="en-US" sz="1900">
              <a:ea typeface="Lucida Sans Unicode" pitchFamily="-84" charset="0"/>
              <a:cs typeface="Lucida Sans Unicode" pitchFamily="-84" charset="0"/>
            </a:endParaRPr>
          </a:p>
        </p:txBody>
      </p:sp>
      <p:sp>
        <p:nvSpPr>
          <p:cNvPr id="76805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5063" cy="4525962"/>
          </a:xfrm>
          <a:noFill/>
          <a:ln>
            <a:solidFill>
              <a:srgbClr val="000000"/>
            </a:solidFill>
          </a:ln>
        </p:spPr>
        <p:txBody>
          <a:bodyPr wrap="none" lIns="91422" tIns="45711" rIns="91422" bIns="45711" anchor="ctr"/>
          <a:lstStyle/>
          <a:p>
            <a:endParaRPr lang="en-US">
              <a:latin typeface="Times New Roman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/>
            <a:fld id="{911CF75D-B3AC-6D4C-8A59-0911BAD5A8B1}" type="slidenum">
              <a:rPr lang="en-GB" sz="1400" b="0">
                <a:solidFill>
                  <a:srgbClr val="000000"/>
                </a:solidFill>
                <a:latin typeface="Times New Roman" charset="0"/>
                <a:cs typeface="Lucida Sans Unicode" charset="0"/>
              </a:rPr>
              <a:pPr eaLnBrk="1"/>
              <a:t>34</a:t>
            </a:fld>
            <a:endParaRPr lang="en-GB" sz="1400" b="0">
              <a:solidFill>
                <a:srgbClr val="000000"/>
              </a:solidFill>
              <a:latin typeface="Times New Roman" charset="0"/>
              <a:cs typeface="Lucida Sans Unicode" charset="0"/>
            </a:endParaRPr>
          </a:p>
        </p:txBody>
      </p:sp>
      <p:sp>
        <p:nvSpPr>
          <p:cNvPr id="10243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1800" b="0">
              <a:cs typeface="Lucida Sans Unicode" charset="0"/>
            </a:endParaRP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5063" cy="4525962"/>
          </a:xfrm>
          <a:noFill/>
          <a:ln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a="http://schemas.openxmlformats.org/drawingml/2006/main" xmlns:r="http://schemas.openxmlformats.org/officeDocument/2006/relationships" xmlns:p="http://schemas.openxmlformats.org/presentationml/2006/main"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none" anchor="ctr"/>
          <a:lstStyle/>
          <a:p>
            <a:pPr>
              <a:lnSpc>
                <a:spcPct val="81000"/>
              </a:lnSpc>
              <a:spcBef>
                <a:spcPct val="0"/>
              </a:spcBef>
              <a:buSzPct val="45000"/>
              <a:buFont typeface="StarSymbol" charset="0"/>
              <a:buNone/>
            </a:pPr>
            <a:endParaRPr lang="en-US" sz="240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7E1BA2-BFFF-B245-B80A-C338CDCA5F28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7E1BA2-BFFF-B245-B80A-C338CDCA5F28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7E1BA2-BFFF-B245-B80A-C338CDCA5F28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2428875" y="765175"/>
            <a:ext cx="291465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70000"/>
              </a:lnSpc>
              <a:buClr>
                <a:srgbClr val="000000"/>
              </a:buClr>
              <a:buSzPct val="45000"/>
              <a:buFont typeface="Symbol" charset="0"/>
              <a:buNone/>
            </a:pPr>
            <a:endParaRPr lang="fr-FR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8375"/>
            <a:ext cx="6215063" cy="4525963"/>
          </a:xfrm>
          <a:noFill/>
          <a:ln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anchor="ctr"/>
          <a:lstStyle/>
          <a:p>
            <a:endParaRPr lang="fr-FR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7E1BA2-BFFF-B245-B80A-C338CDCA5F28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/>
            <a:fld id="{911CF75D-B3AC-6D4C-8A59-0911BAD5A8B1}" type="slidenum">
              <a:rPr lang="en-GB" sz="1400" b="0">
                <a:solidFill>
                  <a:srgbClr val="000000"/>
                </a:solidFill>
                <a:latin typeface="Times New Roman" charset="0"/>
                <a:cs typeface="Lucida Sans Unicode" charset="0"/>
              </a:rPr>
              <a:pPr eaLnBrk="1"/>
              <a:t>39</a:t>
            </a:fld>
            <a:endParaRPr lang="en-GB" sz="1400" b="0">
              <a:solidFill>
                <a:srgbClr val="000000"/>
              </a:solidFill>
              <a:latin typeface="Times New Roman" charset="0"/>
              <a:cs typeface="Lucida Sans Unicode" charset="0"/>
            </a:endParaRPr>
          </a:p>
        </p:txBody>
      </p:sp>
      <p:sp>
        <p:nvSpPr>
          <p:cNvPr id="10243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1800" b="0">
              <a:cs typeface="Lucida Sans Unicode" charset="0"/>
            </a:endParaRP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5063" cy="4525962"/>
          </a:xfrm>
          <a:noFill/>
          <a:ln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a="http://schemas.openxmlformats.org/drawingml/2006/main" xmlns:r="http://schemas.openxmlformats.org/officeDocument/2006/relationships" xmlns:p="http://schemas.openxmlformats.org/presentationml/2006/main"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none" anchor="ctr"/>
          <a:lstStyle/>
          <a:p>
            <a:pPr>
              <a:lnSpc>
                <a:spcPct val="81000"/>
              </a:lnSpc>
              <a:spcBef>
                <a:spcPct val="0"/>
              </a:spcBef>
              <a:buSzPct val="45000"/>
              <a:buFont typeface="StarSymbol" charset="0"/>
              <a:buNone/>
            </a:pPr>
            <a:endParaRPr lang="en-US" sz="240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7E1BA2-BFFF-B245-B80A-C338CDCA5F28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7E1BA2-BFFF-B245-B80A-C338CDCA5F28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7E1BA2-BFFF-B245-B80A-C338CDCA5F28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7E1BA2-BFFF-B245-B80A-C338CDCA5F28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7E1BA2-BFFF-B245-B80A-C338CDCA5F28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7E1BA2-BFFF-B245-B80A-C338CDCA5F28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/>
            <a:fld id="{442F7B62-7CB6-4F4B-9678-3E9A44B6D2AE}" type="slidenum">
              <a:rPr lang="en-GB" sz="1400" b="0">
                <a:solidFill>
                  <a:srgbClr val="000000"/>
                </a:solidFill>
                <a:latin typeface="Times New Roman" charset="0"/>
                <a:cs typeface="Lucida Sans Unicode" charset="0"/>
              </a:rPr>
              <a:pPr eaLnBrk="1"/>
              <a:t>47</a:t>
            </a:fld>
            <a:endParaRPr lang="en-GB" sz="1400" b="0">
              <a:solidFill>
                <a:srgbClr val="000000"/>
              </a:solidFill>
              <a:latin typeface="Times New Roman" charset="0"/>
              <a:cs typeface="Lucida Sans Unicode" charset="0"/>
            </a:endParaRPr>
          </a:p>
        </p:txBody>
      </p:sp>
      <p:sp>
        <p:nvSpPr>
          <p:cNvPr id="634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68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>
              <a:lnSpc>
                <a:spcPct val="90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fld id="{DE63F1DB-9D38-604D-BA33-C8887F859789}" type="slidenum">
              <a:rPr lang="en-GB" sz="1400">
                <a:solidFill>
                  <a:srgbClr val="000000"/>
                </a:solidFill>
                <a:latin typeface="Times New Roman" charset="0"/>
                <a:cs typeface="Lucida Sans Unicode" charset="0"/>
              </a:rPr>
              <a:pPr algn="r" eaLnBrk="1">
                <a:lnSpc>
                  <a:spcPct val="90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t>47</a:t>
            </a:fld>
            <a:endParaRPr lang="en-GB" sz="1400">
              <a:solidFill>
                <a:srgbClr val="000000"/>
              </a:solidFill>
              <a:latin typeface="Times New Roman" charset="0"/>
              <a:cs typeface="Lucida Sans Unicode" charset="0"/>
            </a:endParaRPr>
          </a:p>
        </p:txBody>
      </p:sp>
      <p:sp>
        <p:nvSpPr>
          <p:cNvPr id="63492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1800"/>
          </a:p>
        </p:txBody>
      </p:sp>
      <p:sp>
        <p:nvSpPr>
          <p:cNvPr id="634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21200"/>
          </a:xfrm>
          <a:noFill/>
          <a:ln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a="http://schemas.openxmlformats.org/drawingml/2006/main" xmlns:r="http://schemas.openxmlformats.org/officeDocument/2006/relationships" xmlns:p="http://schemas.openxmlformats.org/presentationml/2006/main"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7E1BA2-BFFF-B245-B80A-C338CDCA5F28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/>
            <a:fld id="{8E6BECA5-E34B-B845-A8F9-E31D0CF7742D}" type="slidenum">
              <a:rPr lang="en-GB" sz="1400" b="0">
                <a:solidFill>
                  <a:srgbClr val="000000"/>
                </a:solidFill>
                <a:latin typeface="Times New Roman" charset="0"/>
                <a:cs typeface="Lucida Sans Unicode" charset="0"/>
              </a:rPr>
              <a:pPr eaLnBrk="1"/>
              <a:t>8</a:t>
            </a:fld>
            <a:endParaRPr lang="en-GB" sz="1400" b="0">
              <a:solidFill>
                <a:srgbClr val="000000"/>
              </a:solidFill>
              <a:latin typeface="Times New Roman" charset="0"/>
              <a:cs typeface="Lucida Sans Unicode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/>
            <a:fld id="{A05ED262-9551-4B49-AE72-A9E79687ED8E}" type="slidenum">
              <a:rPr lang="en-GB" sz="1400" b="0">
                <a:solidFill>
                  <a:srgbClr val="000000"/>
                </a:solidFill>
                <a:latin typeface="Times New Roman" charset="0"/>
                <a:cs typeface="Lucida Sans Unicode" charset="0"/>
              </a:rPr>
              <a:pPr eaLnBrk="1"/>
              <a:t>49</a:t>
            </a:fld>
            <a:endParaRPr lang="en-GB" sz="1400" b="0">
              <a:solidFill>
                <a:srgbClr val="000000"/>
              </a:solidFill>
              <a:latin typeface="Times New Roman" charset="0"/>
              <a:cs typeface="Lucida Sans Unicode" charset="0"/>
            </a:endParaRPr>
          </a:p>
        </p:txBody>
      </p:sp>
      <p:sp>
        <p:nvSpPr>
          <p:cNvPr id="65539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68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>
              <a:lnSpc>
                <a:spcPct val="90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fld id="{2D4A8FE5-32B0-E248-929A-7E687524FEA5}" type="slidenum">
              <a:rPr lang="en-GB" sz="1400">
                <a:solidFill>
                  <a:srgbClr val="000000"/>
                </a:solidFill>
                <a:latin typeface="Times New Roman" charset="0"/>
                <a:cs typeface="Lucida Sans Unicode" charset="0"/>
              </a:rPr>
              <a:pPr algn="r" eaLnBrk="1">
                <a:lnSpc>
                  <a:spcPct val="90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t>49</a:t>
            </a:fld>
            <a:endParaRPr lang="en-GB" sz="1400">
              <a:solidFill>
                <a:srgbClr val="000000"/>
              </a:solidFill>
              <a:latin typeface="Times New Roman" charset="0"/>
              <a:cs typeface="Lucida Sans Unicode" charset="0"/>
            </a:endParaRPr>
          </a:p>
        </p:txBody>
      </p:sp>
      <p:sp>
        <p:nvSpPr>
          <p:cNvPr id="65540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1800"/>
          </a:p>
        </p:txBody>
      </p:sp>
      <p:sp>
        <p:nvSpPr>
          <p:cNvPr id="65541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21200"/>
          </a:xfrm>
          <a:noFill/>
          <a:ln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a="http://schemas.openxmlformats.org/drawingml/2006/main" xmlns:r="http://schemas.openxmlformats.org/officeDocument/2006/relationships" xmlns:p="http://schemas.openxmlformats.org/presentationml/2006/main"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276225">
              <a:lnSpc>
                <a:spcPct val="87000"/>
              </a:lnSpc>
              <a:spcAft>
                <a:spcPts val="50"/>
              </a:spcAft>
              <a:buSzPct val="45000"/>
              <a:buFont typeface="StarSymbol" charset="0"/>
              <a:buNone/>
              <a:tabLst>
                <a:tab pos="400050" algn="l"/>
                <a:tab pos="800100" algn="l"/>
                <a:tab pos="1201738" algn="l"/>
                <a:tab pos="1601788" algn="l"/>
                <a:tab pos="2003425" algn="l"/>
                <a:tab pos="2403475" algn="l"/>
                <a:tab pos="2805113" algn="l"/>
                <a:tab pos="3205163" algn="l"/>
                <a:tab pos="3606800" algn="l"/>
                <a:tab pos="4006850" algn="l"/>
                <a:tab pos="4408488" algn="l"/>
                <a:tab pos="4808538" algn="l"/>
                <a:tab pos="5210175" algn="l"/>
                <a:tab pos="5610225" algn="l"/>
                <a:tab pos="6011863" algn="l"/>
                <a:tab pos="6411913" algn="l"/>
                <a:tab pos="6813550" algn="l"/>
                <a:tab pos="7213600" algn="l"/>
                <a:tab pos="7615238" algn="l"/>
                <a:tab pos="8015288" algn="l"/>
              </a:tabLst>
            </a:pPr>
            <a:r>
              <a:rPr lang="en-US" sz="1600" dirty="0">
                <a:latin typeface="Times New Roman" charset="0"/>
                <a:ea typeface="ＭＳ Ｐゴシック" charset="0"/>
                <a:cs typeface="Arial" charset="0"/>
              </a:rPr>
              <a:t>Everything you need to get started quickly and deliver high-value projects to your customers:  </a:t>
            </a:r>
          </a:p>
          <a:p>
            <a:pPr marL="276225">
              <a:lnSpc>
                <a:spcPct val="87000"/>
              </a:lnSpc>
              <a:spcAft>
                <a:spcPts val="1250"/>
              </a:spcAft>
              <a:buSzPct val="45000"/>
              <a:buFont typeface="Wingdings" charset="0"/>
              <a:buChar char="ü"/>
              <a:tabLst>
                <a:tab pos="400050" algn="l"/>
                <a:tab pos="800100" algn="l"/>
                <a:tab pos="1201738" algn="l"/>
                <a:tab pos="1601788" algn="l"/>
                <a:tab pos="2003425" algn="l"/>
                <a:tab pos="2403475" algn="l"/>
                <a:tab pos="2805113" algn="l"/>
                <a:tab pos="3205163" algn="l"/>
                <a:tab pos="3606800" algn="l"/>
                <a:tab pos="4006850" algn="l"/>
                <a:tab pos="4408488" algn="l"/>
                <a:tab pos="4808538" algn="l"/>
                <a:tab pos="5210175" algn="l"/>
                <a:tab pos="5610225" algn="l"/>
                <a:tab pos="6011863" algn="l"/>
                <a:tab pos="6411913" algn="l"/>
                <a:tab pos="6813550" algn="l"/>
                <a:tab pos="7213600" algn="l"/>
                <a:tab pos="7615238" algn="l"/>
                <a:tab pos="8015288" algn="l"/>
              </a:tabLst>
            </a:pPr>
            <a:r>
              <a:rPr lang="en-US" dirty="0">
                <a:latin typeface="Times New Roman" charset="0"/>
                <a:ea typeface="ＭＳ Ｐゴシック" charset="0"/>
                <a:cs typeface="Arial" charset="0"/>
              </a:rPr>
              <a:t> Developer subscription &amp; support</a:t>
            </a:r>
          </a:p>
          <a:p>
            <a:pPr marL="276225">
              <a:lnSpc>
                <a:spcPct val="87000"/>
              </a:lnSpc>
              <a:spcAft>
                <a:spcPts val="1250"/>
              </a:spcAft>
              <a:buSzPct val="45000"/>
              <a:buFont typeface="Wingdings" charset="0"/>
              <a:buChar char="ü"/>
              <a:tabLst>
                <a:tab pos="400050" algn="l"/>
                <a:tab pos="800100" algn="l"/>
                <a:tab pos="1201738" algn="l"/>
                <a:tab pos="1601788" algn="l"/>
                <a:tab pos="2003425" algn="l"/>
                <a:tab pos="2403475" algn="l"/>
                <a:tab pos="2805113" algn="l"/>
                <a:tab pos="3205163" algn="l"/>
                <a:tab pos="3606800" algn="l"/>
                <a:tab pos="4006850" algn="l"/>
                <a:tab pos="4408488" algn="l"/>
                <a:tab pos="4808538" algn="l"/>
                <a:tab pos="5210175" algn="l"/>
                <a:tab pos="5610225" algn="l"/>
                <a:tab pos="6011863" algn="l"/>
                <a:tab pos="6411913" algn="l"/>
                <a:tab pos="6813550" algn="l"/>
                <a:tab pos="7213600" algn="l"/>
                <a:tab pos="7615238" algn="l"/>
                <a:tab pos="8015288" algn="l"/>
              </a:tabLst>
            </a:pPr>
            <a:r>
              <a:rPr lang="en-US" dirty="0">
                <a:latin typeface="Times New Roman" charset="0"/>
                <a:ea typeface="ＭＳ Ｐゴシック" charset="0"/>
                <a:cs typeface="Arial" charset="0"/>
              </a:rPr>
              <a:t> Training &amp; Certification included</a:t>
            </a:r>
          </a:p>
          <a:p>
            <a:pPr marL="276225">
              <a:lnSpc>
                <a:spcPct val="87000"/>
              </a:lnSpc>
              <a:spcAft>
                <a:spcPts val="1250"/>
              </a:spcAft>
              <a:buSzPct val="45000"/>
              <a:buFont typeface="Wingdings" charset="0"/>
              <a:buChar char="ü"/>
              <a:tabLst>
                <a:tab pos="400050" algn="l"/>
                <a:tab pos="800100" algn="l"/>
                <a:tab pos="1201738" algn="l"/>
                <a:tab pos="1601788" algn="l"/>
                <a:tab pos="2003425" algn="l"/>
                <a:tab pos="2403475" algn="l"/>
                <a:tab pos="2805113" algn="l"/>
                <a:tab pos="3205163" algn="l"/>
                <a:tab pos="3606800" algn="l"/>
                <a:tab pos="4006850" algn="l"/>
                <a:tab pos="4408488" algn="l"/>
                <a:tab pos="4808538" algn="l"/>
                <a:tab pos="5210175" algn="l"/>
                <a:tab pos="5610225" algn="l"/>
                <a:tab pos="6011863" algn="l"/>
                <a:tab pos="6411913" algn="l"/>
                <a:tab pos="6813550" algn="l"/>
                <a:tab pos="7213600" algn="l"/>
                <a:tab pos="7615238" algn="l"/>
                <a:tab pos="8015288" algn="l"/>
              </a:tabLst>
            </a:pPr>
            <a:r>
              <a:rPr lang="en-US" dirty="0">
                <a:latin typeface="Times New Roman" charset="0"/>
                <a:ea typeface="ＭＳ Ｐゴシック" charset="0"/>
                <a:cs typeface="Arial" charset="0"/>
              </a:rPr>
              <a:t> Royalties &amp; Lead program</a:t>
            </a:r>
          </a:p>
          <a:p>
            <a:pPr marL="276225">
              <a:lnSpc>
                <a:spcPct val="87000"/>
              </a:lnSpc>
              <a:spcAft>
                <a:spcPts val="1250"/>
              </a:spcAft>
              <a:buSzPct val="45000"/>
              <a:buFont typeface="Wingdings" charset="0"/>
              <a:buChar char="ü"/>
              <a:tabLst>
                <a:tab pos="400050" algn="l"/>
                <a:tab pos="800100" algn="l"/>
                <a:tab pos="1201738" algn="l"/>
                <a:tab pos="1601788" algn="l"/>
                <a:tab pos="2003425" algn="l"/>
                <a:tab pos="2403475" algn="l"/>
                <a:tab pos="2805113" algn="l"/>
                <a:tab pos="3205163" algn="l"/>
                <a:tab pos="3606800" algn="l"/>
                <a:tab pos="4006850" algn="l"/>
                <a:tab pos="4408488" algn="l"/>
                <a:tab pos="4808538" algn="l"/>
                <a:tab pos="5210175" algn="l"/>
                <a:tab pos="5610225" algn="l"/>
                <a:tab pos="6011863" algn="l"/>
                <a:tab pos="6411913" algn="l"/>
                <a:tab pos="6813550" algn="l"/>
                <a:tab pos="7213600" algn="l"/>
                <a:tab pos="7615238" algn="l"/>
                <a:tab pos="8015288" algn="l"/>
              </a:tabLst>
            </a:pPr>
            <a:r>
              <a:rPr lang="en-US" dirty="0">
                <a:latin typeface="Times New Roman" charset="0"/>
                <a:ea typeface="ＭＳ Ｐゴシック" charset="0"/>
                <a:cs typeface="Arial" charset="0"/>
              </a:rPr>
              <a:t> Sales &amp; Technical support</a:t>
            </a:r>
          </a:p>
          <a:p>
            <a:pPr marL="276225">
              <a:tabLst>
                <a:tab pos="400050" algn="l"/>
                <a:tab pos="800100" algn="l"/>
                <a:tab pos="1201738" algn="l"/>
                <a:tab pos="1601788" algn="l"/>
                <a:tab pos="2003425" algn="l"/>
                <a:tab pos="2403475" algn="l"/>
                <a:tab pos="2805113" algn="l"/>
                <a:tab pos="3205163" algn="l"/>
                <a:tab pos="3606800" algn="l"/>
                <a:tab pos="4006850" algn="l"/>
                <a:tab pos="4408488" algn="l"/>
                <a:tab pos="4808538" algn="l"/>
                <a:tab pos="5210175" algn="l"/>
                <a:tab pos="5610225" algn="l"/>
                <a:tab pos="6011863" algn="l"/>
                <a:tab pos="6411913" algn="l"/>
                <a:tab pos="6813550" algn="l"/>
                <a:tab pos="7213600" algn="l"/>
                <a:tab pos="7615238" algn="l"/>
                <a:tab pos="8015288" algn="l"/>
              </a:tabLst>
            </a:pP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/>
            <a:fld id="{C8F08134-CCBD-0D43-B731-8D05A79CA2C3}" type="slidenum">
              <a:rPr lang="en-GB" sz="1400" b="0">
                <a:solidFill>
                  <a:srgbClr val="000000"/>
                </a:solidFill>
                <a:latin typeface="Times New Roman" charset="0"/>
                <a:cs typeface="Lucida Sans Unicode" charset="0"/>
              </a:rPr>
              <a:pPr eaLnBrk="1"/>
              <a:t>50</a:t>
            </a:fld>
            <a:endParaRPr lang="en-GB" sz="1400" b="0">
              <a:solidFill>
                <a:srgbClr val="000000"/>
              </a:solidFill>
              <a:latin typeface="Times New Roman" charset="0"/>
              <a:cs typeface="Lucida Sans Unicode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7E1BA2-BFFF-B245-B80A-C338CDCA5F28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/>
            <a:fld id="{911CF75D-B3AC-6D4C-8A59-0911BAD5A8B1}" type="slidenum">
              <a:rPr lang="en-GB" sz="1400" b="0">
                <a:solidFill>
                  <a:srgbClr val="000000"/>
                </a:solidFill>
                <a:latin typeface="Times New Roman" charset="0"/>
                <a:cs typeface="Lucida Sans Unicode" charset="0"/>
              </a:rPr>
              <a:pPr eaLnBrk="1"/>
              <a:t>53</a:t>
            </a:fld>
            <a:endParaRPr lang="en-GB" sz="1400" b="0">
              <a:solidFill>
                <a:srgbClr val="000000"/>
              </a:solidFill>
              <a:latin typeface="Times New Roman" charset="0"/>
              <a:cs typeface="Lucida Sans Unicode" charset="0"/>
            </a:endParaRPr>
          </a:p>
        </p:txBody>
      </p:sp>
      <p:sp>
        <p:nvSpPr>
          <p:cNvPr id="10243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1800" b="0">
              <a:cs typeface="Lucida Sans Unicode" charset="0"/>
            </a:endParaRP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5063" cy="4525962"/>
          </a:xfrm>
          <a:noFill/>
          <a:ln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a="http://schemas.openxmlformats.org/drawingml/2006/main" xmlns:r="http://schemas.openxmlformats.org/officeDocument/2006/relationships" xmlns:p="http://schemas.openxmlformats.org/presentationml/2006/main"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none" anchor="ctr"/>
          <a:lstStyle/>
          <a:p>
            <a:pPr>
              <a:lnSpc>
                <a:spcPct val="81000"/>
              </a:lnSpc>
              <a:spcBef>
                <a:spcPct val="0"/>
              </a:spcBef>
              <a:buSzPct val="45000"/>
              <a:buFont typeface="StarSymbol" charset="0"/>
              <a:buNone/>
            </a:pPr>
            <a:endParaRPr lang="en-US" sz="240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6F9004B-AD44-544C-9D04-875516EAA910}" type="slidenum">
              <a:rPr lang="en-GB"/>
              <a:pPr/>
              <a:t>54</a:t>
            </a:fld>
            <a:endParaRPr lang="en-GB"/>
          </a:p>
        </p:txBody>
      </p:sp>
      <p:sp>
        <p:nvSpPr>
          <p:cNvPr id="31747" name="Rectangle 8"/>
          <p:cNvSpPr txBox="1">
            <a:spLocks noGrp="1" noChangeArrowheads="1"/>
          </p:cNvSpPr>
          <p:nvPr/>
        </p:nvSpPr>
        <p:spPr bwMode="auto">
          <a:xfrm>
            <a:off x="4398964" y="9555164"/>
            <a:ext cx="3368675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r" defTabSz="482543">
              <a:lnSpc>
                <a:spcPct val="90000"/>
              </a:lnSpc>
              <a:tabLst>
                <a:tab pos="0" algn="l"/>
                <a:tab pos="457146" algn="l"/>
                <a:tab pos="912706" algn="l"/>
                <a:tab pos="1369853" algn="l"/>
                <a:tab pos="1826999" algn="l"/>
                <a:tab pos="2285732" algn="l"/>
                <a:tab pos="2742880" algn="l"/>
                <a:tab pos="3198439" algn="l"/>
                <a:tab pos="3655585" algn="l"/>
                <a:tab pos="4114319" algn="l"/>
                <a:tab pos="4571466" algn="l"/>
                <a:tab pos="5027025" algn="l"/>
                <a:tab pos="5484172" algn="l"/>
                <a:tab pos="5941318" algn="l"/>
                <a:tab pos="6400052" algn="l"/>
                <a:tab pos="6855611" algn="l"/>
                <a:tab pos="7312758" algn="l"/>
                <a:tab pos="7769905" algn="l"/>
                <a:tab pos="8228638" algn="l"/>
                <a:tab pos="8684197" algn="l"/>
                <a:tab pos="9141344" algn="l"/>
              </a:tabLst>
            </a:pPr>
            <a:fld id="{BD08547F-CAED-0049-B993-3B4167F978A3}" type="slidenum">
              <a:rPr lang="en-GB" sz="1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rPr>
              <a:pPr algn="r" defTabSz="482543">
                <a:lnSpc>
                  <a:spcPct val="90000"/>
                </a:lnSpc>
                <a:tabLst>
                  <a:tab pos="0" algn="l"/>
                  <a:tab pos="457146" algn="l"/>
                  <a:tab pos="912706" algn="l"/>
                  <a:tab pos="1369853" algn="l"/>
                  <a:tab pos="1826999" algn="l"/>
                  <a:tab pos="2285732" algn="l"/>
                  <a:tab pos="2742880" algn="l"/>
                  <a:tab pos="3198439" algn="l"/>
                  <a:tab pos="3655585" algn="l"/>
                  <a:tab pos="4114319" algn="l"/>
                  <a:tab pos="4571466" algn="l"/>
                  <a:tab pos="5027025" algn="l"/>
                  <a:tab pos="5484172" algn="l"/>
                  <a:tab pos="5941318" algn="l"/>
                  <a:tab pos="6400052" algn="l"/>
                  <a:tab pos="6855611" algn="l"/>
                  <a:tab pos="7312758" algn="l"/>
                  <a:tab pos="7769905" algn="l"/>
                  <a:tab pos="8228638" algn="l"/>
                  <a:tab pos="8684197" algn="l"/>
                  <a:tab pos="9141344" algn="l"/>
                </a:tabLst>
              </a:pPr>
              <a:t>54</a:t>
            </a:fld>
            <a:endParaRPr lang="en-GB" sz="1400" dirty="0">
              <a:solidFill>
                <a:srgbClr val="000000"/>
              </a:solidFill>
              <a:latin typeface="Times New Roman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31748" name="Text Box 1"/>
          <p:cNvSpPr txBox="1">
            <a:spLocks noChangeArrowheads="1"/>
          </p:cNvSpPr>
          <p:nvPr/>
        </p:nvSpPr>
        <p:spPr bwMode="auto">
          <a:xfrm>
            <a:off x="1371601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2" tIns="45711" rIns="91422" bIns="45711" anchor="ctr">
            <a:prstTxWarp prst="textNoShape">
              <a:avLst/>
            </a:prstTxWarp>
          </a:bodyPr>
          <a:lstStyle/>
          <a:p>
            <a:pPr defTabSz="482543"/>
            <a:endParaRPr lang="en-US" sz="1900" dirty="0">
              <a:ea typeface="Lucida Sans Unicode" charset="0"/>
              <a:cs typeface="Lucida Sans Unicode" charset="0"/>
            </a:endParaRPr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6" y="4776789"/>
            <a:ext cx="6215063" cy="4525962"/>
          </a:xfrm>
          <a:noFill/>
          <a:ln>
            <a:solidFill>
              <a:srgbClr val="000000"/>
            </a:solidFill>
          </a:ln>
        </p:spPr>
        <p:txBody>
          <a:bodyPr wrap="none" lIns="91422" tIns="45711" rIns="91422" bIns="45711" anchor="ctr"/>
          <a:lstStyle/>
          <a:p>
            <a:r>
              <a:rPr lang="en-US" dirty="0" smtClean="0"/>
              <a:t>ECM Features:</a:t>
            </a:r>
          </a:p>
          <a:p>
            <a:pPr>
              <a:buFontTx/>
              <a:buChar char="-"/>
            </a:pPr>
            <a:r>
              <a:rPr lang="en-US" dirty="0" smtClean="0"/>
              <a:t>Create, edit &amp; publish web content</a:t>
            </a:r>
          </a:p>
          <a:p>
            <a:pPr>
              <a:buFontTx/>
              <a:buChar char="-"/>
            </a:pPr>
            <a:r>
              <a:rPr lang="en-US" dirty="0" smtClean="0"/>
              <a:t>Capture, store and manage documents</a:t>
            </a:r>
          </a:p>
          <a:p>
            <a:pPr>
              <a:buFontTx/>
              <a:buChar char="-"/>
            </a:pPr>
            <a:r>
              <a:rPr lang="en-US" dirty="0" smtClean="0"/>
              <a:t>Optional BPM and workflow features</a:t>
            </a:r>
          </a:p>
          <a:p>
            <a:pPr>
              <a:buFontTx/>
              <a:buNone/>
            </a:pPr>
            <a:r>
              <a:rPr lang="en-US" dirty="0" smtClean="0"/>
              <a:t>WCM Improvements for 3.5:</a:t>
            </a:r>
          </a:p>
          <a:p>
            <a:pPr>
              <a:buFontTx/>
              <a:buChar char="-"/>
            </a:pPr>
            <a:r>
              <a:rPr lang="en-US" dirty="0" smtClean="0"/>
              <a:t>Edit inline</a:t>
            </a:r>
            <a:r>
              <a:rPr lang="en-US" baseline="0" dirty="0" smtClean="0"/>
              <a:t> (on the front-end) and publish in one click</a:t>
            </a:r>
          </a:p>
          <a:p>
            <a:pPr>
              <a:buFontTx/>
              <a:buChar char="-"/>
            </a:pPr>
            <a:r>
              <a:rPr lang="en-US" dirty="0" smtClean="0"/>
              <a:t>SEO: Search Engine Optimization</a:t>
            </a:r>
          </a:p>
          <a:p>
            <a:pPr>
              <a:buFontTx/>
              <a:buChar char="-"/>
            </a:pPr>
            <a:r>
              <a:rPr lang="en-US" dirty="0" smtClean="0"/>
              <a:t>New File Explorer Design</a:t>
            </a:r>
          </a:p>
          <a:p>
            <a:pPr>
              <a:buFontTx/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6F9004B-AD44-544C-9D04-875516EAA910}" type="slidenum">
              <a:rPr lang="en-GB"/>
              <a:pPr/>
              <a:t>55</a:t>
            </a:fld>
            <a:endParaRPr lang="en-GB"/>
          </a:p>
        </p:txBody>
      </p:sp>
      <p:sp>
        <p:nvSpPr>
          <p:cNvPr id="31747" name="Rectangle 8"/>
          <p:cNvSpPr txBox="1">
            <a:spLocks noGrp="1" noChangeArrowheads="1"/>
          </p:cNvSpPr>
          <p:nvPr/>
        </p:nvSpPr>
        <p:spPr bwMode="auto">
          <a:xfrm>
            <a:off x="4398964" y="9555164"/>
            <a:ext cx="3368675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r" defTabSz="482543">
              <a:lnSpc>
                <a:spcPct val="90000"/>
              </a:lnSpc>
              <a:tabLst>
                <a:tab pos="0" algn="l"/>
                <a:tab pos="457146" algn="l"/>
                <a:tab pos="912706" algn="l"/>
                <a:tab pos="1369853" algn="l"/>
                <a:tab pos="1826999" algn="l"/>
                <a:tab pos="2285732" algn="l"/>
                <a:tab pos="2742880" algn="l"/>
                <a:tab pos="3198439" algn="l"/>
                <a:tab pos="3655585" algn="l"/>
                <a:tab pos="4114319" algn="l"/>
                <a:tab pos="4571466" algn="l"/>
                <a:tab pos="5027025" algn="l"/>
                <a:tab pos="5484172" algn="l"/>
                <a:tab pos="5941318" algn="l"/>
                <a:tab pos="6400052" algn="l"/>
                <a:tab pos="6855611" algn="l"/>
                <a:tab pos="7312758" algn="l"/>
                <a:tab pos="7769905" algn="l"/>
                <a:tab pos="8228638" algn="l"/>
                <a:tab pos="8684197" algn="l"/>
                <a:tab pos="9141344" algn="l"/>
              </a:tabLst>
            </a:pPr>
            <a:fld id="{BD08547F-CAED-0049-B993-3B4167F978A3}" type="slidenum">
              <a:rPr lang="en-GB" sz="1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rPr>
              <a:pPr algn="r" defTabSz="482543">
                <a:lnSpc>
                  <a:spcPct val="90000"/>
                </a:lnSpc>
                <a:tabLst>
                  <a:tab pos="0" algn="l"/>
                  <a:tab pos="457146" algn="l"/>
                  <a:tab pos="912706" algn="l"/>
                  <a:tab pos="1369853" algn="l"/>
                  <a:tab pos="1826999" algn="l"/>
                  <a:tab pos="2285732" algn="l"/>
                  <a:tab pos="2742880" algn="l"/>
                  <a:tab pos="3198439" algn="l"/>
                  <a:tab pos="3655585" algn="l"/>
                  <a:tab pos="4114319" algn="l"/>
                  <a:tab pos="4571466" algn="l"/>
                  <a:tab pos="5027025" algn="l"/>
                  <a:tab pos="5484172" algn="l"/>
                  <a:tab pos="5941318" algn="l"/>
                  <a:tab pos="6400052" algn="l"/>
                  <a:tab pos="6855611" algn="l"/>
                  <a:tab pos="7312758" algn="l"/>
                  <a:tab pos="7769905" algn="l"/>
                  <a:tab pos="8228638" algn="l"/>
                  <a:tab pos="8684197" algn="l"/>
                  <a:tab pos="9141344" algn="l"/>
                </a:tabLst>
              </a:pPr>
              <a:t>55</a:t>
            </a:fld>
            <a:endParaRPr lang="en-GB" sz="1400" dirty="0">
              <a:solidFill>
                <a:srgbClr val="000000"/>
              </a:solidFill>
              <a:latin typeface="Times New Roman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31748" name="Text Box 1"/>
          <p:cNvSpPr txBox="1">
            <a:spLocks noChangeArrowheads="1"/>
          </p:cNvSpPr>
          <p:nvPr/>
        </p:nvSpPr>
        <p:spPr bwMode="auto">
          <a:xfrm>
            <a:off x="1371601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2" tIns="45711" rIns="91422" bIns="45711" anchor="ctr">
            <a:prstTxWarp prst="textNoShape">
              <a:avLst/>
            </a:prstTxWarp>
          </a:bodyPr>
          <a:lstStyle/>
          <a:p>
            <a:pPr defTabSz="482543"/>
            <a:endParaRPr lang="en-US" sz="1900" dirty="0">
              <a:ea typeface="Lucida Sans Unicode" charset="0"/>
              <a:cs typeface="Lucida Sans Unicode" charset="0"/>
            </a:endParaRPr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6" y="4776789"/>
            <a:ext cx="6215063" cy="4525962"/>
          </a:xfrm>
          <a:noFill/>
          <a:ln>
            <a:solidFill>
              <a:srgbClr val="000000"/>
            </a:solidFill>
          </a:ln>
        </p:spPr>
        <p:txBody>
          <a:bodyPr wrap="none" lIns="91422" tIns="45711" rIns="91422" bIns="45711" anchor="ctr"/>
          <a:lstStyle/>
          <a:p>
            <a:r>
              <a:rPr lang="en-US" dirty="0" smtClean="0"/>
              <a:t>Features/benefits:</a:t>
            </a:r>
          </a:p>
          <a:p>
            <a:pPr>
              <a:buFontTx/>
              <a:buChar char="-"/>
            </a:pPr>
            <a:r>
              <a:rPr lang="en-US" dirty="0" smtClean="0"/>
              <a:t>Create and connect rich user and team profiles</a:t>
            </a:r>
          </a:p>
          <a:p>
            <a:pPr>
              <a:buFontTx/>
              <a:buChar char="-"/>
            </a:pPr>
            <a:r>
              <a:rPr lang="en-US" dirty="0" smtClean="0"/>
              <a:t>Follow activity streams of users, teams, applications, processes</a:t>
            </a:r>
          </a:p>
          <a:p>
            <a:pPr>
              <a:buFontTx/>
              <a:buChar char="-"/>
            </a:pPr>
            <a:r>
              <a:rPr lang="en-US" dirty="0" smtClean="0"/>
              <a:t>Workspaces for users and groups</a:t>
            </a:r>
          </a:p>
          <a:p>
            <a:pPr>
              <a:buFontTx/>
              <a:buChar char="-"/>
            </a:pPr>
            <a:r>
              <a:rPr lang="en-US" dirty="0" err="1" smtClean="0"/>
              <a:t>OpenSocial</a:t>
            </a:r>
            <a:r>
              <a:rPr lang="en-US" dirty="0" smtClean="0"/>
              <a:t> gadgets</a:t>
            </a:r>
          </a:p>
          <a:p>
            <a:endParaRPr lang="en-US" dirty="0" smtClean="0"/>
          </a:p>
          <a:p>
            <a:r>
              <a:rPr lang="en-US" dirty="0" smtClean="0"/>
              <a:t>PLF 3.5 improvements:</a:t>
            </a:r>
          </a:p>
          <a:p>
            <a:pPr>
              <a:buFontTx/>
              <a:buChar char="-"/>
            </a:pPr>
            <a:r>
              <a:rPr lang="en-US" dirty="0" smtClean="0"/>
              <a:t>New Activity Stream Page with Filters</a:t>
            </a:r>
          </a:p>
          <a:p>
            <a:pPr>
              <a:buFontTx/>
              <a:buChar char="-"/>
            </a:pPr>
            <a:r>
              <a:rPr lang="en-US" dirty="0" smtClean="0"/>
              <a:t>User Directory is simplified</a:t>
            </a:r>
          </a:p>
          <a:p>
            <a:pPr>
              <a:buFontTx/>
              <a:buChar char="-"/>
            </a:pPr>
            <a:r>
              <a:rPr lang="en-US" dirty="0" smtClean="0"/>
              <a:t>New Space Layout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6F9004B-AD44-544C-9D04-875516EAA910}" type="slidenum">
              <a:rPr lang="en-GB"/>
              <a:pPr/>
              <a:t>56</a:t>
            </a:fld>
            <a:endParaRPr lang="en-GB"/>
          </a:p>
        </p:txBody>
      </p:sp>
      <p:sp>
        <p:nvSpPr>
          <p:cNvPr id="31747" name="Rectangle 8"/>
          <p:cNvSpPr txBox="1">
            <a:spLocks noGrp="1" noChangeArrowheads="1"/>
          </p:cNvSpPr>
          <p:nvPr/>
        </p:nvSpPr>
        <p:spPr bwMode="auto">
          <a:xfrm>
            <a:off x="4398964" y="9555164"/>
            <a:ext cx="3368675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r" defTabSz="482543">
              <a:lnSpc>
                <a:spcPct val="90000"/>
              </a:lnSpc>
              <a:tabLst>
                <a:tab pos="0" algn="l"/>
                <a:tab pos="457146" algn="l"/>
                <a:tab pos="912706" algn="l"/>
                <a:tab pos="1369853" algn="l"/>
                <a:tab pos="1826999" algn="l"/>
                <a:tab pos="2285732" algn="l"/>
                <a:tab pos="2742880" algn="l"/>
                <a:tab pos="3198439" algn="l"/>
                <a:tab pos="3655585" algn="l"/>
                <a:tab pos="4114319" algn="l"/>
                <a:tab pos="4571466" algn="l"/>
                <a:tab pos="5027025" algn="l"/>
                <a:tab pos="5484172" algn="l"/>
                <a:tab pos="5941318" algn="l"/>
                <a:tab pos="6400052" algn="l"/>
                <a:tab pos="6855611" algn="l"/>
                <a:tab pos="7312758" algn="l"/>
                <a:tab pos="7769905" algn="l"/>
                <a:tab pos="8228638" algn="l"/>
                <a:tab pos="8684197" algn="l"/>
                <a:tab pos="9141344" algn="l"/>
              </a:tabLst>
            </a:pPr>
            <a:fld id="{BD08547F-CAED-0049-B993-3B4167F978A3}" type="slidenum">
              <a:rPr lang="en-GB" sz="1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rPr>
              <a:pPr algn="r" defTabSz="482543">
                <a:lnSpc>
                  <a:spcPct val="90000"/>
                </a:lnSpc>
                <a:tabLst>
                  <a:tab pos="0" algn="l"/>
                  <a:tab pos="457146" algn="l"/>
                  <a:tab pos="912706" algn="l"/>
                  <a:tab pos="1369853" algn="l"/>
                  <a:tab pos="1826999" algn="l"/>
                  <a:tab pos="2285732" algn="l"/>
                  <a:tab pos="2742880" algn="l"/>
                  <a:tab pos="3198439" algn="l"/>
                  <a:tab pos="3655585" algn="l"/>
                  <a:tab pos="4114319" algn="l"/>
                  <a:tab pos="4571466" algn="l"/>
                  <a:tab pos="5027025" algn="l"/>
                  <a:tab pos="5484172" algn="l"/>
                  <a:tab pos="5941318" algn="l"/>
                  <a:tab pos="6400052" algn="l"/>
                  <a:tab pos="6855611" algn="l"/>
                  <a:tab pos="7312758" algn="l"/>
                  <a:tab pos="7769905" algn="l"/>
                  <a:tab pos="8228638" algn="l"/>
                  <a:tab pos="8684197" algn="l"/>
                  <a:tab pos="9141344" algn="l"/>
                </a:tabLst>
              </a:pPr>
              <a:t>56</a:t>
            </a:fld>
            <a:endParaRPr lang="en-GB" sz="1400" dirty="0">
              <a:solidFill>
                <a:srgbClr val="000000"/>
              </a:solidFill>
              <a:latin typeface="Times New Roman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31748" name="Text Box 1"/>
          <p:cNvSpPr txBox="1">
            <a:spLocks noChangeArrowheads="1"/>
          </p:cNvSpPr>
          <p:nvPr/>
        </p:nvSpPr>
        <p:spPr bwMode="auto">
          <a:xfrm>
            <a:off x="1371601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2" tIns="45711" rIns="91422" bIns="45711" anchor="ctr">
            <a:prstTxWarp prst="textNoShape">
              <a:avLst/>
            </a:prstTxWarp>
          </a:bodyPr>
          <a:lstStyle/>
          <a:p>
            <a:pPr defTabSz="482543"/>
            <a:endParaRPr lang="en-US" sz="1900" dirty="0">
              <a:ea typeface="Lucida Sans Unicode" charset="0"/>
              <a:cs typeface="Lucida Sans Unicode" charset="0"/>
            </a:endParaRPr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6" y="4776789"/>
            <a:ext cx="6215063" cy="4525962"/>
          </a:xfrm>
          <a:noFill/>
          <a:ln>
            <a:solidFill>
              <a:srgbClr val="000000"/>
            </a:solidFill>
          </a:ln>
        </p:spPr>
        <p:txBody>
          <a:bodyPr wrap="none" lIns="91422" tIns="45711" rIns="91422" bIns="45711" anchor="ctr"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" charset="0"/>
              <a:buNone/>
              <a:tabLst/>
              <a:defRPr/>
            </a:pPr>
            <a:r>
              <a:rPr lang="en-US" dirty="0" smtClean="0">
                <a:latin typeface="Times New Roman" pitchFamily="-1" charset="0"/>
                <a:ea typeface="ＭＳ Ｐゴシック" pitchFamily="-1" charset="-128"/>
                <a:cs typeface="ＭＳ Ｐゴシック" pitchFamily="-1" charset="-128"/>
              </a:rPr>
              <a:t>An intranet or extranet that aims to connect a community of users, partners or customers will likely require a forum and/or wiki. </a:t>
            </a:r>
            <a:r>
              <a:rPr lang="en-US" dirty="0" err="1" smtClean="0">
                <a:latin typeface="Times New Roman" pitchFamily="-1" charset="0"/>
                <a:ea typeface="ＭＳ Ｐゴシック" pitchFamily="-1" charset="-128"/>
                <a:cs typeface="ＭＳ Ｐゴシック" pitchFamily="-1" charset="-128"/>
              </a:rPr>
              <a:t>eXo</a:t>
            </a:r>
            <a:r>
              <a:rPr lang="en-US" dirty="0" smtClean="0">
                <a:latin typeface="Times New Roman" pitchFamily="-1" charset="0"/>
                <a:ea typeface="ＭＳ Ｐゴシック" pitchFamily="-1" charset="-128"/>
                <a:cs typeface="ＭＳ Ｐゴシック" pitchFamily="-1" charset="-128"/>
              </a:rPr>
              <a:t> Platform 3.5 includes out-of-the-box features to easily add an</a:t>
            </a:r>
            <a:r>
              <a:rPr lang="en-US" baseline="0" dirty="0" smtClean="0">
                <a:latin typeface="Times New Roman" pitchFamily="-1" charset="0"/>
                <a:ea typeface="ＭＳ Ｐゴシック" pitchFamily="-1" charset="-128"/>
                <a:cs typeface="ＭＳ Ｐゴシック" pitchFamily="-1" charset="-128"/>
              </a:rPr>
              <a:t> enterprise wiki,</a:t>
            </a:r>
            <a:r>
              <a:rPr lang="en-US" dirty="0" smtClean="0">
                <a:latin typeface="Times New Roman" pitchFamily="-1" charset="0"/>
                <a:ea typeface="ＭＳ Ｐゴシック" pitchFamily="-1" charset="-128"/>
                <a:cs typeface="ＭＳ Ｐゴシック" pitchFamily="-1" charset="-128"/>
              </a:rPr>
              <a:t> forum, FAQ’s, and Answers to your sites.</a:t>
            </a:r>
          </a:p>
          <a:p>
            <a:r>
              <a:rPr lang="en-US" dirty="0" smtClean="0"/>
              <a:t>Enterprise Wiki</a:t>
            </a:r>
          </a:p>
          <a:p>
            <a:pPr lvl="1"/>
            <a:r>
              <a:rPr lang="fr-FR" dirty="0" smtClean="0"/>
              <a:t>Permissions </a:t>
            </a:r>
            <a:r>
              <a:rPr lang="fr-FR" dirty="0" err="1" smtClean="0"/>
              <a:t>integrated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eXo</a:t>
            </a:r>
            <a:r>
              <a:rPr lang="fr-FR" dirty="0" smtClean="0"/>
              <a:t> Platform user management</a:t>
            </a:r>
          </a:p>
          <a:p>
            <a:pPr lvl="1"/>
            <a:r>
              <a:rPr lang="fr-FR" dirty="0" smtClean="0"/>
              <a:t>Social Network </a:t>
            </a:r>
            <a:r>
              <a:rPr lang="fr-FR" dirty="0" err="1" smtClean="0"/>
              <a:t>Integration</a:t>
            </a:r>
            <a:r>
              <a:rPr lang="fr-FR" dirty="0" smtClean="0"/>
              <a:t> ( </a:t>
            </a:r>
            <a:r>
              <a:rPr lang="fr-FR" dirty="0" err="1" smtClean="0"/>
              <a:t>Activity</a:t>
            </a:r>
            <a:r>
              <a:rPr lang="fr-FR" dirty="0" smtClean="0"/>
              <a:t> Stream, </a:t>
            </a:r>
            <a:r>
              <a:rPr lang="fr-FR" dirty="0" err="1" smtClean="0"/>
              <a:t>Space</a:t>
            </a:r>
            <a:r>
              <a:rPr lang="fr-FR" dirty="0" smtClean="0"/>
              <a:t>, …)</a:t>
            </a:r>
          </a:p>
          <a:p>
            <a:pPr lvl="1"/>
            <a:r>
              <a:rPr lang="fr-FR" dirty="0" smtClean="0"/>
              <a:t>Pages are </a:t>
            </a:r>
            <a:r>
              <a:rPr lang="fr-FR" dirty="0" err="1" smtClean="0"/>
              <a:t>stored</a:t>
            </a:r>
            <a:r>
              <a:rPr lang="fr-FR" dirty="0" smtClean="0"/>
              <a:t> </a:t>
            </a:r>
            <a:r>
              <a:rPr lang="fr-FR" dirty="0" err="1" smtClean="0"/>
              <a:t>inside</a:t>
            </a:r>
            <a:r>
              <a:rPr lang="fr-FR" dirty="0" smtClean="0"/>
              <a:t> </a:t>
            </a:r>
            <a:r>
              <a:rPr lang="fr-FR" dirty="0" err="1" smtClean="0"/>
              <a:t>eXo</a:t>
            </a:r>
            <a:r>
              <a:rPr lang="fr-FR" dirty="0" smtClean="0"/>
              <a:t> JCR – </a:t>
            </a: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centralized</a:t>
            </a:r>
            <a:r>
              <a:rPr lang="fr-FR" dirty="0" smtClean="0"/>
              <a:t> content </a:t>
            </a:r>
            <a:r>
              <a:rPr lang="fr-FR" dirty="0" err="1" smtClean="0"/>
              <a:t>repository</a:t>
            </a:r>
            <a:endParaRPr lang="fr-FR" dirty="0" smtClean="0"/>
          </a:p>
          <a:p>
            <a:pPr lvl="1"/>
            <a:r>
              <a:rPr lang="fr-FR" dirty="0" smtClean="0"/>
              <a:t>Page Management, </a:t>
            </a:r>
            <a:r>
              <a:rPr lang="fr-FR" dirty="0" err="1" smtClean="0"/>
              <a:t>search</a:t>
            </a:r>
            <a:r>
              <a:rPr lang="fr-FR" dirty="0" smtClean="0"/>
              <a:t> &amp; </a:t>
            </a:r>
            <a:r>
              <a:rPr lang="fr-FR" dirty="0" err="1" smtClean="0"/>
              <a:t>versionning</a:t>
            </a:r>
            <a:endParaRPr lang="fr-FR" dirty="0" smtClean="0"/>
          </a:p>
          <a:p>
            <a:pPr lvl="1"/>
            <a:r>
              <a:rPr lang="fr-FR" dirty="0" err="1" smtClean="0"/>
              <a:t>Easily</a:t>
            </a:r>
            <a:r>
              <a:rPr lang="fr-FR" dirty="0" smtClean="0"/>
              <a:t> </a:t>
            </a:r>
            <a:r>
              <a:rPr lang="fr-FR" dirty="0" err="1" smtClean="0"/>
              <a:t>add</a:t>
            </a:r>
            <a:r>
              <a:rPr lang="fr-FR" dirty="0" smtClean="0"/>
              <a:t> pages: Wysiwyg editor &amp; support for multiple syntaxes</a:t>
            </a:r>
          </a:p>
          <a:p>
            <a:r>
              <a:rPr lang="fr-FR" dirty="0" smtClean="0"/>
              <a:t>Forums, </a:t>
            </a:r>
            <a:r>
              <a:rPr lang="fr-FR" dirty="0" err="1" smtClean="0"/>
              <a:t>FAQs</a:t>
            </a:r>
            <a:r>
              <a:rPr lang="fr-FR" dirty="0" smtClean="0"/>
              <a:t>, </a:t>
            </a:r>
            <a:r>
              <a:rPr lang="fr-FR" dirty="0" err="1" smtClean="0"/>
              <a:t>Answers</a:t>
            </a:r>
            <a:endParaRPr lang="fr-FR" dirty="0" smtClean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" charset="0"/>
              <a:buNone/>
              <a:tabLst/>
              <a:defRPr/>
            </a:pPr>
            <a:endParaRPr lang="en-US" dirty="0" smtClean="0">
              <a:latin typeface="Times New Roman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6F9004B-AD44-544C-9D04-875516EAA910}" type="slidenum">
              <a:rPr lang="en-GB"/>
              <a:pPr/>
              <a:t>57</a:t>
            </a:fld>
            <a:endParaRPr lang="en-GB"/>
          </a:p>
        </p:txBody>
      </p:sp>
      <p:sp>
        <p:nvSpPr>
          <p:cNvPr id="31747" name="Rectangle 8"/>
          <p:cNvSpPr txBox="1">
            <a:spLocks noGrp="1" noChangeArrowheads="1"/>
          </p:cNvSpPr>
          <p:nvPr/>
        </p:nvSpPr>
        <p:spPr bwMode="auto">
          <a:xfrm>
            <a:off x="4398964" y="9555164"/>
            <a:ext cx="3368675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r" defTabSz="482543">
              <a:lnSpc>
                <a:spcPct val="90000"/>
              </a:lnSpc>
              <a:tabLst>
                <a:tab pos="0" algn="l"/>
                <a:tab pos="457146" algn="l"/>
                <a:tab pos="912706" algn="l"/>
                <a:tab pos="1369853" algn="l"/>
                <a:tab pos="1826999" algn="l"/>
                <a:tab pos="2285732" algn="l"/>
                <a:tab pos="2742880" algn="l"/>
                <a:tab pos="3198439" algn="l"/>
                <a:tab pos="3655585" algn="l"/>
                <a:tab pos="4114319" algn="l"/>
                <a:tab pos="4571466" algn="l"/>
                <a:tab pos="5027025" algn="l"/>
                <a:tab pos="5484172" algn="l"/>
                <a:tab pos="5941318" algn="l"/>
                <a:tab pos="6400052" algn="l"/>
                <a:tab pos="6855611" algn="l"/>
                <a:tab pos="7312758" algn="l"/>
                <a:tab pos="7769905" algn="l"/>
                <a:tab pos="8228638" algn="l"/>
                <a:tab pos="8684197" algn="l"/>
                <a:tab pos="9141344" algn="l"/>
              </a:tabLst>
            </a:pPr>
            <a:fld id="{BD08547F-CAED-0049-B993-3B4167F978A3}" type="slidenum">
              <a:rPr lang="en-GB" sz="1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rPr>
              <a:pPr algn="r" defTabSz="482543">
                <a:lnSpc>
                  <a:spcPct val="90000"/>
                </a:lnSpc>
                <a:tabLst>
                  <a:tab pos="0" algn="l"/>
                  <a:tab pos="457146" algn="l"/>
                  <a:tab pos="912706" algn="l"/>
                  <a:tab pos="1369853" algn="l"/>
                  <a:tab pos="1826999" algn="l"/>
                  <a:tab pos="2285732" algn="l"/>
                  <a:tab pos="2742880" algn="l"/>
                  <a:tab pos="3198439" algn="l"/>
                  <a:tab pos="3655585" algn="l"/>
                  <a:tab pos="4114319" algn="l"/>
                  <a:tab pos="4571466" algn="l"/>
                  <a:tab pos="5027025" algn="l"/>
                  <a:tab pos="5484172" algn="l"/>
                  <a:tab pos="5941318" algn="l"/>
                  <a:tab pos="6400052" algn="l"/>
                  <a:tab pos="6855611" algn="l"/>
                  <a:tab pos="7312758" algn="l"/>
                  <a:tab pos="7769905" algn="l"/>
                  <a:tab pos="8228638" algn="l"/>
                  <a:tab pos="8684197" algn="l"/>
                  <a:tab pos="9141344" algn="l"/>
                </a:tabLst>
              </a:pPr>
              <a:t>57</a:t>
            </a:fld>
            <a:endParaRPr lang="en-GB" sz="1400" dirty="0">
              <a:solidFill>
                <a:srgbClr val="000000"/>
              </a:solidFill>
              <a:latin typeface="Times New Roman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31748" name="Text Box 1"/>
          <p:cNvSpPr txBox="1">
            <a:spLocks noChangeArrowheads="1"/>
          </p:cNvSpPr>
          <p:nvPr/>
        </p:nvSpPr>
        <p:spPr bwMode="auto">
          <a:xfrm>
            <a:off x="1371601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2" tIns="45711" rIns="91422" bIns="45711" anchor="ctr">
            <a:prstTxWarp prst="textNoShape">
              <a:avLst/>
            </a:prstTxWarp>
          </a:bodyPr>
          <a:lstStyle/>
          <a:p>
            <a:pPr defTabSz="482543"/>
            <a:endParaRPr lang="en-US" sz="1900" dirty="0">
              <a:ea typeface="Lucida Sans Unicode" charset="0"/>
              <a:cs typeface="Lucida Sans Unicode" charset="0"/>
            </a:endParaRPr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6" y="4776789"/>
            <a:ext cx="6215063" cy="4525962"/>
          </a:xfrm>
          <a:noFill/>
          <a:ln>
            <a:solidFill>
              <a:srgbClr val="000000"/>
            </a:solidFill>
          </a:ln>
        </p:spPr>
        <p:txBody>
          <a:bodyPr wrap="none" lIns="91422" tIns="45711" rIns="91422" bIns="45711" anchor="ctr"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" charset="0"/>
              <a:buNone/>
              <a:tabLst/>
              <a:defRPr/>
            </a:pPr>
            <a:r>
              <a:rPr lang="en-US" dirty="0" smtClean="0"/>
              <a:t>Calendars can be shared between users and teams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" charset="0"/>
              <a:buNone/>
              <a:tabLst/>
              <a:defRPr/>
            </a:pPr>
            <a:r>
              <a:rPr lang="en-US" dirty="0" smtClean="0"/>
              <a:t>Improvements</a:t>
            </a:r>
            <a:r>
              <a:rPr lang="en-US" baseline="0" dirty="0" smtClean="0"/>
              <a:t> to PLF 3.5: 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</a:rPr>
              <a:t>Remote Calendar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Integrate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3rd Party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Calendar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into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eXo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Calendar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  <a:p>
            <a:pPr marL="1200150" lvl="2" indent="-285750">
              <a:spcAft>
                <a:spcPts val="1200"/>
              </a:spcAft>
              <a:buFont typeface="Arial"/>
              <a:buChar char="•"/>
            </a:pP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Based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on Standard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CalDAV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Ical</a:t>
            </a:r>
            <a:endParaRPr lang="fr-FR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200150" lvl="2" indent="-285750">
              <a:spcAft>
                <a:spcPts val="1200"/>
              </a:spcAft>
              <a:buFont typeface="Arial"/>
              <a:buChar char="•"/>
            </a:pP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Apps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: Google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Calendar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, MS Exchange, …</a:t>
            </a:r>
          </a:p>
          <a:p>
            <a:pPr marL="57150" lvl="0" indent="-285750">
              <a:spcAft>
                <a:spcPts val="1200"/>
              </a:spcAft>
              <a:buFont typeface="Arial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Warning: Read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Only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  <a:p>
            <a:pPr marL="1200150" lvl="2" indent="-285750">
              <a:spcAft>
                <a:spcPts val="1200"/>
              </a:spcAft>
              <a:buFont typeface="Arial"/>
              <a:buChar char="•"/>
            </a:pP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You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can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view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all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your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calendars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in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eXo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but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cannot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 update </a:t>
            </a:r>
            <a:r>
              <a:rPr lang="fr-FR" dirty="0" err="1" smtClean="0">
                <a:solidFill>
                  <a:schemeClr val="accent5">
                    <a:lumMod val="50000"/>
                  </a:schemeClr>
                </a:solidFill>
              </a:rPr>
              <a:t>them</a:t>
            </a:r>
            <a:endParaRPr lang="fr-FR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" charset="0"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6F9004B-AD44-544C-9D04-875516EAA910}" type="slidenum">
              <a:rPr lang="en-GB"/>
              <a:pPr/>
              <a:t>58</a:t>
            </a:fld>
            <a:endParaRPr lang="en-GB"/>
          </a:p>
        </p:txBody>
      </p:sp>
      <p:sp>
        <p:nvSpPr>
          <p:cNvPr id="31747" name="Rectangle 8"/>
          <p:cNvSpPr txBox="1">
            <a:spLocks noGrp="1" noChangeArrowheads="1"/>
          </p:cNvSpPr>
          <p:nvPr/>
        </p:nvSpPr>
        <p:spPr bwMode="auto">
          <a:xfrm>
            <a:off x="4398964" y="9555164"/>
            <a:ext cx="3368675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r" defTabSz="482543">
              <a:lnSpc>
                <a:spcPct val="90000"/>
              </a:lnSpc>
              <a:tabLst>
                <a:tab pos="0" algn="l"/>
                <a:tab pos="457146" algn="l"/>
                <a:tab pos="912706" algn="l"/>
                <a:tab pos="1369853" algn="l"/>
                <a:tab pos="1826999" algn="l"/>
                <a:tab pos="2285732" algn="l"/>
                <a:tab pos="2742880" algn="l"/>
                <a:tab pos="3198439" algn="l"/>
                <a:tab pos="3655585" algn="l"/>
                <a:tab pos="4114319" algn="l"/>
                <a:tab pos="4571466" algn="l"/>
                <a:tab pos="5027025" algn="l"/>
                <a:tab pos="5484172" algn="l"/>
                <a:tab pos="5941318" algn="l"/>
                <a:tab pos="6400052" algn="l"/>
                <a:tab pos="6855611" algn="l"/>
                <a:tab pos="7312758" algn="l"/>
                <a:tab pos="7769905" algn="l"/>
                <a:tab pos="8228638" algn="l"/>
                <a:tab pos="8684197" algn="l"/>
                <a:tab pos="9141344" algn="l"/>
              </a:tabLst>
            </a:pPr>
            <a:fld id="{BD08547F-CAED-0049-B993-3B4167F978A3}" type="slidenum">
              <a:rPr lang="en-GB" sz="1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rPr>
              <a:pPr algn="r" defTabSz="482543">
                <a:lnSpc>
                  <a:spcPct val="90000"/>
                </a:lnSpc>
                <a:tabLst>
                  <a:tab pos="0" algn="l"/>
                  <a:tab pos="457146" algn="l"/>
                  <a:tab pos="912706" algn="l"/>
                  <a:tab pos="1369853" algn="l"/>
                  <a:tab pos="1826999" algn="l"/>
                  <a:tab pos="2285732" algn="l"/>
                  <a:tab pos="2742880" algn="l"/>
                  <a:tab pos="3198439" algn="l"/>
                  <a:tab pos="3655585" algn="l"/>
                  <a:tab pos="4114319" algn="l"/>
                  <a:tab pos="4571466" algn="l"/>
                  <a:tab pos="5027025" algn="l"/>
                  <a:tab pos="5484172" algn="l"/>
                  <a:tab pos="5941318" algn="l"/>
                  <a:tab pos="6400052" algn="l"/>
                  <a:tab pos="6855611" algn="l"/>
                  <a:tab pos="7312758" algn="l"/>
                  <a:tab pos="7769905" algn="l"/>
                  <a:tab pos="8228638" algn="l"/>
                  <a:tab pos="8684197" algn="l"/>
                  <a:tab pos="9141344" algn="l"/>
                </a:tabLst>
              </a:pPr>
              <a:t>58</a:t>
            </a:fld>
            <a:endParaRPr lang="en-GB" sz="1400" dirty="0">
              <a:solidFill>
                <a:srgbClr val="000000"/>
              </a:solidFill>
              <a:latin typeface="Times New Roman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31748" name="Text Box 1"/>
          <p:cNvSpPr txBox="1">
            <a:spLocks noChangeArrowheads="1"/>
          </p:cNvSpPr>
          <p:nvPr/>
        </p:nvSpPr>
        <p:spPr bwMode="auto">
          <a:xfrm>
            <a:off x="1371601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2" tIns="45711" rIns="91422" bIns="45711" anchor="ctr">
            <a:prstTxWarp prst="textNoShape">
              <a:avLst/>
            </a:prstTxWarp>
          </a:bodyPr>
          <a:lstStyle/>
          <a:p>
            <a:pPr defTabSz="482543"/>
            <a:endParaRPr lang="en-US" sz="1900" dirty="0">
              <a:ea typeface="Lucida Sans Unicode" charset="0"/>
              <a:cs typeface="Lucida Sans Unicode" charset="0"/>
            </a:endParaRPr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6" y="4776789"/>
            <a:ext cx="6215063" cy="4525962"/>
          </a:xfrm>
          <a:noFill/>
          <a:ln>
            <a:solidFill>
              <a:srgbClr val="000000"/>
            </a:solidFill>
          </a:ln>
        </p:spPr>
        <p:txBody>
          <a:bodyPr wrap="none" lIns="91422" tIns="45711" rIns="91422" bIns="45711" anchor="ctr"/>
          <a:lstStyle/>
          <a:p>
            <a:pPr>
              <a:buFontTx/>
              <a:buChar char="-"/>
            </a:pPr>
            <a:r>
              <a:rPr lang="en-US" baseline="0" dirty="0" smtClean="0"/>
              <a:t>Drag and drop gadgets to create personalized dashboards</a:t>
            </a:r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6F9004B-AD44-544C-9D04-875516EAA910}" type="slidenum">
              <a:rPr lang="en-GB">
                <a:solidFill>
                  <a:prstClr val="black"/>
                </a:solidFill>
              </a:rPr>
              <a:pPr/>
              <a:t>59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31747" name="Rectangle 8"/>
          <p:cNvSpPr txBox="1">
            <a:spLocks noGrp="1" noChangeArrowheads="1"/>
          </p:cNvSpPr>
          <p:nvPr/>
        </p:nvSpPr>
        <p:spPr bwMode="auto">
          <a:xfrm>
            <a:off x="4398964" y="9555164"/>
            <a:ext cx="3368675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r" defTabSz="48254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57146" algn="l"/>
                <a:tab pos="912706" algn="l"/>
                <a:tab pos="1369853" algn="l"/>
                <a:tab pos="1826999" algn="l"/>
                <a:tab pos="2285732" algn="l"/>
                <a:tab pos="2742880" algn="l"/>
                <a:tab pos="3198439" algn="l"/>
                <a:tab pos="3655585" algn="l"/>
                <a:tab pos="4114319" algn="l"/>
                <a:tab pos="4571466" algn="l"/>
                <a:tab pos="5027025" algn="l"/>
                <a:tab pos="5484172" algn="l"/>
                <a:tab pos="5941318" algn="l"/>
                <a:tab pos="6400052" algn="l"/>
                <a:tab pos="6855611" algn="l"/>
                <a:tab pos="7312758" algn="l"/>
                <a:tab pos="7769905" algn="l"/>
                <a:tab pos="8228638" algn="l"/>
                <a:tab pos="8684197" algn="l"/>
                <a:tab pos="9141344" algn="l"/>
              </a:tabLst>
            </a:pPr>
            <a:fld id="{BD08547F-CAED-0049-B993-3B4167F978A3}" type="slidenum">
              <a:rPr lang="en-GB" sz="1400" b="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rPr>
              <a:pPr algn="r" defTabSz="482543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57146" algn="l"/>
                  <a:tab pos="912706" algn="l"/>
                  <a:tab pos="1369853" algn="l"/>
                  <a:tab pos="1826999" algn="l"/>
                  <a:tab pos="2285732" algn="l"/>
                  <a:tab pos="2742880" algn="l"/>
                  <a:tab pos="3198439" algn="l"/>
                  <a:tab pos="3655585" algn="l"/>
                  <a:tab pos="4114319" algn="l"/>
                  <a:tab pos="4571466" algn="l"/>
                  <a:tab pos="5027025" algn="l"/>
                  <a:tab pos="5484172" algn="l"/>
                  <a:tab pos="5941318" algn="l"/>
                  <a:tab pos="6400052" algn="l"/>
                  <a:tab pos="6855611" algn="l"/>
                  <a:tab pos="7312758" algn="l"/>
                  <a:tab pos="7769905" algn="l"/>
                  <a:tab pos="8228638" algn="l"/>
                  <a:tab pos="8684197" algn="l"/>
                  <a:tab pos="9141344" algn="l"/>
                </a:tabLst>
              </a:pPr>
              <a:t>59</a:t>
            </a:fld>
            <a:endParaRPr lang="en-GB" sz="1400" b="0" dirty="0">
              <a:solidFill>
                <a:srgbClr val="000000"/>
              </a:solidFill>
              <a:latin typeface="Times New Roman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31748" name="Text Box 1"/>
          <p:cNvSpPr txBox="1">
            <a:spLocks noChangeArrowheads="1"/>
          </p:cNvSpPr>
          <p:nvPr/>
        </p:nvSpPr>
        <p:spPr bwMode="auto">
          <a:xfrm>
            <a:off x="1371601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2" tIns="45711" rIns="91422" bIns="45711" anchor="ctr">
            <a:prstTxWarp prst="textNoShape">
              <a:avLst/>
            </a:prstTxWarp>
          </a:bodyPr>
          <a:lstStyle/>
          <a:p>
            <a:pPr defTabSz="482543" fontAlgn="auto">
              <a:spcBef>
                <a:spcPts val="0"/>
              </a:spcBef>
              <a:spcAft>
                <a:spcPts val="0"/>
              </a:spcAft>
            </a:pPr>
            <a:endParaRPr lang="en-US" sz="1900" b="0" dirty="0">
              <a:solidFill>
                <a:prstClr val="black"/>
              </a:solidFill>
              <a:latin typeface="Calibri"/>
              <a:ea typeface="Lucida Sans Unicode" charset="0"/>
              <a:cs typeface="Lucida Sans Unicode" charset="0"/>
            </a:endParaRPr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6" y="4776789"/>
            <a:ext cx="6215063" cy="4525962"/>
          </a:xfrm>
          <a:noFill/>
          <a:ln>
            <a:solidFill>
              <a:srgbClr val="000000"/>
            </a:solidFill>
          </a:ln>
        </p:spPr>
        <p:txBody>
          <a:bodyPr wrap="none" lIns="91422" tIns="45711" rIns="91422" bIns="4571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7E1BA2-BFFF-B245-B80A-C338CDCA5F28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7E1BA2-BFFF-B245-B80A-C338CDCA5F28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/>
            <a:fld id="{6AEB35E0-07FF-AD4C-A503-E220C87FCB75}" type="slidenum">
              <a:rPr lang="en-GB" sz="1400" b="0">
                <a:solidFill>
                  <a:srgbClr val="000000"/>
                </a:solidFill>
                <a:latin typeface="Times New Roman" charset="0"/>
                <a:cs typeface="Lucida Sans Unicode" charset="0"/>
              </a:rPr>
              <a:pPr eaLnBrk="1"/>
              <a:t>61</a:t>
            </a:fld>
            <a:endParaRPr lang="en-GB" sz="1400" b="0">
              <a:solidFill>
                <a:srgbClr val="000000"/>
              </a:solidFill>
              <a:latin typeface="Times New Roman" charset="0"/>
              <a:cs typeface="Lucida Sans Unicode" charset="0"/>
            </a:endParaRPr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68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>
              <a:lnSpc>
                <a:spcPct val="90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fld id="{03B0C687-6F4E-0942-90D7-F5F05BFBC2B5}" type="slidenum">
              <a:rPr lang="en-GB" sz="1400">
                <a:solidFill>
                  <a:srgbClr val="000000"/>
                </a:solidFill>
                <a:latin typeface="Times New Roman" charset="0"/>
                <a:cs typeface="Lucida Sans Unicode" charset="0"/>
              </a:rPr>
              <a:pPr algn="r" eaLnBrk="1">
                <a:lnSpc>
                  <a:spcPct val="90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t>61</a:t>
            </a:fld>
            <a:endParaRPr lang="en-GB" sz="1400">
              <a:solidFill>
                <a:srgbClr val="000000"/>
              </a:solidFill>
              <a:latin typeface="Times New Roman" charset="0"/>
              <a:cs typeface="Lucida Sans Unicode" charset="0"/>
            </a:endParaRPr>
          </a:p>
        </p:txBody>
      </p:sp>
      <p:sp>
        <p:nvSpPr>
          <p:cNvPr id="72708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1800"/>
          </a:p>
        </p:txBody>
      </p:sp>
      <p:sp>
        <p:nvSpPr>
          <p:cNvPr id="7270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21200"/>
          </a:xfrm>
          <a:noFill/>
          <a:ln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a="http://schemas.openxmlformats.org/drawingml/2006/main" xmlns:r="http://schemas.openxmlformats.org/officeDocument/2006/relationships" xmlns:p="http://schemas.openxmlformats.org/presentationml/2006/main"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to left</a:t>
            </a:r>
            <a:r>
              <a:rPr lang="en-US" baseline="0" dirty="0" smtClean="0"/>
              <a:t> of diagram after removing clouds:</a:t>
            </a:r>
          </a:p>
          <a:p>
            <a:r>
              <a:rPr lang="en-US" dirty="0" smtClean="0"/>
              <a:t>Cloud: Introducing the </a:t>
            </a:r>
            <a:r>
              <a:rPr lang="en-US" dirty="0" err="1" smtClean="0"/>
              <a:t>UXPaaS</a:t>
            </a:r>
            <a:endParaRPr lang="en-US" dirty="0" smtClean="0"/>
          </a:p>
          <a:p>
            <a:pPr lvl="1"/>
            <a:r>
              <a:rPr lang="en-US" dirty="0" smtClean="0"/>
              <a:t>Private or public cloud deployment</a:t>
            </a:r>
          </a:p>
          <a:p>
            <a:pPr lvl="1"/>
            <a:r>
              <a:rPr lang="en-US" dirty="0" smtClean="0"/>
              <a:t>Elastic solution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7E1BA2-BFFF-B245-B80A-C338CDCA5F28}" type="slidenum">
              <a:rPr lang="en-GB" smtClean="0"/>
              <a:pPr>
                <a:defRPr/>
              </a:pPr>
              <a:t>65</a:t>
            </a:fld>
            <a:endParaRPr lang="en-GB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/>
            <a:fld id="{911CF75D-B3AC-6D4C-8A59-0911BAD5A8B1}" type="slidenum">
              <a:rPr lang="en-GB" sz="1400" b="0">
                <a:solidFill>
                  <a:srgbClr val="000000"/>
                </a:solidFill>
                <a:latin typeface="Times New Roman" charset="0"/>
                <a:cs typeface="Lucida Sans Unicode" charset="0"/>
              </a:rPr>
              <a:pPr eaLnBrk="1"/>
              <a:t>70</a:t>
            </a:fld>
            <a:endParaRPr lang="en-GB" sz="1400" b="0">
              <a:solidFill>
                <a:srgbClr val="000000"/>
              </a:solidFill>
              <a:latin typeface="Times New Roman" charset="0"/>
              <a:cs typeface="Lucida Sans Unicode" charset="0"/>
            </a:endParaRPr>
          </a:p>
        </p:txBody>
      </p:sp>
      <p:sp>
        <p:nvSpPr>
          <p:cNvPr id="10243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1800" b="0">
              <a:cs typeface="Lucida Sans Unicode" charset="0"/>
            </a:endParaRP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5063" cy="4525962"/>
          </a:xfrm>
          <a:noFill/>
          <a:ln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a="http://schemas.openxmlformats.org/drawingml/2006/main" xmlns:r="http://schemas.openxmlformats.org/officeDocument/2006/relationships" xmlns:p="http://schemas.openxmlformats.org/presentationml/2006/main"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none" anchor="ctr"/>
          <a:lstStyle/>
          <a:p>
            <a:pPr>
              <a:lnSpc>
                <a:spcPct val="81000"/>
              </a:lnSpc>
              <a:spcBef>
                <a:spcPct val="0"/>
              </a:spcBef>
              <a:buSzPct val="45000"/>
              <a:buFont typeface="StarSymbol" charset="0"/>
              <a:buNone/>
            </a:pPr>
            <a:endParaRPr lang="en-US" sz="240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7E1BA2-BFFF-B245-B80A-C338CDCA5F28}" type="slidenum">
              <a:rPr lang="en-GB" smtClean="0"/>
              <a:pPr>
                <a:defRPr/>
              </a:pPr>
              <a:t>73</a:t>
            </a:fld>
            <a:endParaRPr lang="en-GB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7E1BA2-BFFF-B245-B80A-C338CDCA5F28}" type="slidenum">
              <a:rPr lang="en-GB" smtClean="0"/>
              <a:pPr>
                <a:defRPr/>
              </a:pPr>
              <a:t>74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BC2B997-96A0-8F42-9980-21D70424DABE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BC2B997-96A0-8F42-9980-21D70424DABE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7E1BA2-BFFF-B245-B80A-C338CDCA5F28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/>
            <a:fld id="{CFD13008-1BA1-8942-B49A-25A6CD858AB2}" type="slidenum">
              <a:rPr lang="en-US" sz="1400" b="0">
                <a:solidFill>
                  <a:srgbClr val="000000"/>
                </a:solidFill>
                <a:latin typeface="Times New Roman" charset="0"/>
                <a:cs typeface="Lucida Sans Unicode" charset="0"/>
              </a:rPr>
              <a:pPr eaLnBrk="1"/>
              <a:t>16</a:t>
            </a:fld>
            <a:endParaRPr lang="en-US" sz="1400" b="0">
              <a:solidFill>
                <a:srgbClr val="000000"/>
              </a:solidFill>
              <a:latin typeface="Times New Roman" charset="0"/>
              <a:cs typeface="Lucida Sans Unicode" charset="0"/>
            </a:endParaRPr>
          </a:p>
        </p:txBody>
      </p:sp>
      <p:sp>
        <p:nvSpPr>
          <p:cNvPr id="2662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68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tabLst>
                <a:tab pos="722313" algn="l"/>
                <a:tab pos="1446213" algn="l"/>
                <a:tab pos="2170113" algn="l"/>
                <a:tab pos="2894013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722313" algn="l"/>
                <a:tab pos="1446213" algn="l"/>
                <a:tab pos="2170113" algn="l"/>
                <a:tab pos="2894013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722313" algn="l"/>
                <a:tab pos="1446213" algn="l"/>
                <a:tab pos="2170113" algn="l"/>
                <a:tab pos="2894013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722313" algn="l"/>
                <a:tab pos="1446213" algn="l"/>
                <a:tab pos="2170113" algn="l"/>
                <a:tab pos="2894013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722313" algn="l"/>
                <a:tab pos="1446213" algn="l"/>
                <a:tab pos="2170113" algn="l"/>
                <a:tab pos="2894013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70113" algn="l"/>
                <a:tab pos="2894013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70113" algn="l"/>
                <a:tab pos="2894013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70113" algn="l"/>
                <a:tab pos="2894013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70113" algn="l"/>
                <a:tab pos="2894013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>
              <a:lnSpc>
                <a:spcPct val="90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fld id="{106BBA52-4352-C04F-A559-8C7901D851DC}" type="slidenum">
              <a:rPr lang="en-US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0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t>16</a:t>
            </a:fld>
            <a:endParaRPr 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6628" name="Text Box 2"/>
          <p:cNvSpPr txBox="1">
            <a:spLocks noChangeArrowheads="1"/>
          </p:cNvSpPr>
          <p:nvPr/>
        </p:nvSpPr>
        <p:spPr bwMode="auto">
          <a:xfrm>
            <a:off x="1446213" y="763588"/>
            <a:ext cx="4878387" cy="3770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1800"/>
          </a:p>
        </p:txBody>
      </p:sp>
      <p:sp>
        <p:nvSpPr>
          <p:cNvPr id="2662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3475" cy="4525962"/>
          </a:xfrm>
          <a:noFill/>
          <a:ln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Tx/>
              <a:buChar char="-"/>
            </a:pPr>
            <a:endParaRPr lang="en-US" dirty="0" smtClean="0">
              <a:latin typeface="Times New Roman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Times New Roman" pitchFamily="-1" charset="0"/>
                <a:ea typeface="ＭＳ Ｐゴシック" pitchFamily="-1" charset="-128"/>
                <a:cs typeface="ＭＳ Ｐゴシック" pitchFamily="-1" charset="-128"/>
              </a:rPr>
              <a:t>A common use case scenario for a UXP is building a social intranet. A secure enterprise intranet starts with a portal foundation, to integrate apps and content in a single dashboard for users; this dashboard view is customized based on what apps, content and information the user has permission to access.</a:t>
            </a:r>
          </a:p>
          <a:p>
            <a:r>
              <a:rPr lang="en-US" dirty="0" smtClean="0">
                <a:latin typeface="Times New Roman" pitchFamily="-1" charset="0"/>
                <a:ea typeface="ＭＳ Ｐゴシック" pitchFamily="-1" charset="-128"/>
                <a:cs typeface="ＭＳ Ｐゴシック" pitchFamily="-1" charset="-128"/>
              </a:rPr>
              <a:t>A social intranet goes beyond a traditional portal to deliver a more interactive and productive user experience. Connect users and teams, activity streams, share calendars, documents and other resources, collaborate in group workspaces and much more.</a:t>
            </a:r>
          </a:p>
          <a:p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A 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social intranet goes beyond a traditional portal to deliver a more interactive and productive user experience. Connect users and teams, activity streams, share calendars, documents and other resources, collaborate in group workspaces and much more.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4202113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 userDrawn="1"/>
        </p:nvCxnSpPr>
        <p:spPr>
          <a:xfrm>
            <a:off x="0" y="2286000"/>
            <a:ext cx="685800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 userDrawn="1"/>
        </p:nvCxnSpPr>
        <p:spPr>
          <a:xfrm flipV="1">
            <a:off x="685800" y="1828800"/>
            <a:ext cx="0" cy="91440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 userDrawn="1"/>
        </p:nvCxnSpPr>
        <p:spPr>
          <a:xfrm flipH="1">
            <a:off x="8458200" y="2286000"/>
            <a:ext cx="685800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 flipV="1">
            <a:off x="8458200" y="1828800"/>
            <a:ext cx="0" cy="91440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77240" y="1600200"/>
            <a:ext cx="7589520" cy="685800"/>
          </a:xfrm>
        </p:spPr>
        <p:txBody>
          <a:bodyPr anchor="b"/>
          <a:lstStyle>
            <a:lvl1pPr>
              <a:buNone/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7240" y="2286000"/>
            <a:ext cx="7589520" cy="685800"/>
          </a:xfrm>
        </p:spPr>
        <p:txBody>
          <a:bodyPr anchor="t"/>
          <a:lstStyle>
            <a:lvl1pPr marL="0" indent="0">
              <a:buNone/>
              <a:defRPr sz="2000" b="0" cap="all" spc="30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480" y="4495800"/>
            <a:ext cx="7589520" cy="685800"/>
          </a:xfrm>
        </p:spPr>
        <p:txBody>
          <a:bodyPr anchor="t"/>
          <a:lstStyle>
            <a:lvl1pPr algn="r">
              <a:buNone/>
              <a:defRPr sz="1400" b="0" cap="all" spc="30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date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3810000"/>
            <a:ext cx="7589520" cy="685800"/>
          </a:xfrm>
        </p:spPr>
        <p:txBody>
          <a:bodyPr anchor="b"/>
          <a:lstStyle>
            <a:lvl1pPr algn="r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presenter name, title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480730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Text +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91440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7"/>
          <p:cNvSpPr txBox="1">
            <a:spLocks noChangeArrowheads="1"/>
          </p:cNvSpPr>
          <p:nvPr userDrawn="1"/>
        </p:nvSpPr>
        <p:spPr bwMode="auto">
          <a:xfrm>
            <a:off x="0" y="6443663"/>
            <a:ext cx="9144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1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0" y="6324600"/>
            <a:ext cx="9144000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6350" y="6157913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33400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685800"/>
          </a:xfrm>
        </p:spPr>
        <p:txBody>
          <a:bodyPr/>
          <a:lstStyle>
            <a:lvl1pPr>
              <a:defRPr b="1" cap="all" spc="300"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304800" y="1143000"/>
            <a:ext cx="3429000" cy="50292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Char char="−"/>
              <a:tabLst/>
              <a:defRPr sz="1400" i="0"/>
            </a:lvl1pPr>
            <a:lvl2pPr marL="45720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Char char="−"/>
              <a:tabLst/>
              <a:defRPr sz="1400"/>
            </a:lvl2pPr>
            <a:lvl3pPr marL="91440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Char char="−"/>
              <a:tabLst/>
              <a:defRPr sz="1400"/>
            </a:lvl3pPr>
            <a:lvl4pPr marL="137160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Char char="−"/>
              <a:tabLst/>
              <a:defRPr sz="1400"/>
            </a:lvl4pPr>
            <a:lvl5pPr marL="182880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Char char="−"/>
              <a:tabLst/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Char char="−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first level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1200150" marR="0" lvl="2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1657350" marR="0" lvl="3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  <a:p>
            <a:pPr marL="2114550" marR="0" lvl="4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C7C7C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 userDrawn="1"/>
        </p:nvSpPr>
        <p:spPr bwMode="auto">
          <a:xfrm>
            <a:off x="6858000" y="6400800"/>
            <a:ext cx="3886200" cy="6096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400" b="0" i="0" smtClean="0">
                <a:solidFill>
                  <a:schemeClr val="bg2">
                    <a:lumMod val="75000"/>
                  </a:schemeClr>
                </a:solidFill>
                <a:latin typeface="Corbel"/>
                <a:cs typeface="Corbe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4400" b="0" i="0" dirty="0">
              <a:solidFill>
                <a:schemeClr val="bg2">
                  <a:lumMod val="75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6276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ransition - Long Sub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4202113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 userDrawn="1"/>
        </p:nvCxnSpPr>
        <p:spPr>
          <a:xfrm>
            <a:off x="0" y="2286000"/>
            <a:ext cx="685800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 userDrawn="1"/>
        </p:nvCxnSpPr>
        <p:spPr>
          <a:xfrm flipV="1">
            <a:off x="685800" y="1828800"/>
            <a:ext cx="0" cy="91440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 userDrawn="1"/>
        </p:nvCxnSpPr>
        <p:spPr>
          <a:xfrm flipH="1">
            <a:off x="8458200" y="2286000"/>
            <a:ext cx="685800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 flipV="1">
            <a:off x="8458200" y="1828800"/>
            <a:ext cx="0" cy="91440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77240" y="1600200"/>
            <a:ext cx="7589520" cy="685800"/>
          </a:xfrm>
        </p:spPr>
        <p:txBody>
          <a:bodyPr anchor="b"/>
          <a:lstStyle>
            <a:lvl1pPr>
              <a:buNone/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7240" y="2286000"/>
            <a:ext cx="7589520" cy="685800"/>
          </a:xfrm>
        </p:spPr>
        <p:txBody>
          <a:bodyPr anchor="t"/>
          <a:lstStyle>
            <a:lvl1pPr marL="0" indent="0">
              <a:buNone/>
              <a:defRPr sz="2000" b="0" cap="all" spc="30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48073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ransition2 Shorter Sub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4202113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 userDrawn="1"/>
        </p:nvCxnSpPr>
        <p:spPr>
          <a:xfrm>
            <a:off x="0" y="2286000"/>
            <a:ext cx="685800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 userDrawn="1"/>
        </p:nvCxnSpPr>
        <p:spPr>
          <a:xfrm flipV="1">
            <a:off x="685800" y="1828800"/>
            <a:ext cx="0" cy="91440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 userDrawn="1"/>
        </p:nvCxnSpPr>
        <p:spPr>
          <a:xfrm flipH="1">
            <a:off x="5486400" y="2286000"/>
            <a:ext cx="3657600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 flipV="1">
            <a:off x="5440680" y="1828800"/>
            <a:ext cx="0" cy="91440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77240" y="1600200"/>
            <a:ext cx="4572000" cy="685800"/>
          </a:xfrm>
        </p:spPr>
        <p:txBody>
          <a:bodyPr anchor="b"/>
          <a:lstStyle>
            <a:lvl1pPr>
              <a:buNone/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7240" y="2286000"/>
            <a:ext cx="4572000" cy="685800"/>
          </a:xfrm>
        </p:spPr>
        <p:txBody>
          <a:bodyPr anchor="t"/>
          <a:lstStyle>
            <a:lvl1pPr marL="0" indent="0">
              <a:buNone/>
              <a:defRPr sz="2000" b="0" cap="all" spc="30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480730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91440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 userDrawn="1"/>
        </p:nvSpPr>
        <p:spPr bwMode="auto">
          <a:xfrm>
            <a:off x="0" y="6443663"/>
            <a:ext cx="9144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1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>
          <a:xfrm>
            <a:off x="0" y="6324600"/>
            <a:ext cx="9144000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6350" y="6172200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33400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 userDrawn="1"/>
        </p:nvSpPr>
        <p:spPr bwMode="auto">
          <a:xfrm>
            <a:off x="6858000" y="6400800"/>
            <a:ext cx="3886200" cy="6096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4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44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685800"/>
          </a:xfrm>
        </p:spPr>
        <p:txBody>
          <a:bodyPr/>
          <a:lstStyle>
            <a:lvl1pPr>
              <a:defRPr cap="all" spc="300">
                <a:latin typeface="Arial"/>
                <a:cs typeface="Arial"/>
              </a:defRPr>
            </a:lvl1pPr>
          </a:lstStyle>
          <a:p>
            <a:r>
              <a:rPr lang="en-US" noProof="0" dirty="0" smtClean="0"/>
              <a:t>Agenda</a:t>
            </a:r>
            <a:endParaRPr lang="en-US" noProof="0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57200" y="1051560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1</a:t>
            </a:r>
            <a:endParaRPr lang="en-US" sz="48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57200" y="2240280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2</a:t>
            </a:r>
            <a:endParaRPr lang="en-US" sz="48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57200" y="3429000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3</a:t>
            </a:r>
            <a:endParaRPr lang="en-US" sz="48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57200" y="4617720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4</a:t>
            </a:r>
            <a:endParaRPr lang="en-US" sz="48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1280160" y="4709160"/>
            <a:ext cx="7406640" cy="1051560"/>
          </a:xfrm>
        </p:spPr>
        <p:txBody>
          <a:bodyPr/>
          <a:lstStyle>
            <a:lvl1pPr>
              <a:buClr>
                <a:schemeClr val="bg1"/>
              </a:buClr>
              <a:defRPr sz="1800"/>
            </a:lvl1pPr>
            <a:lvl2pPr>
              <a:buClr>
                <a:schemeClr val="bg1"/>
              </a:buClr>
              <a:defRPr sz="1600" baseline="0"/>
            </a:lvl2pPr>
            <a:lvl3pPr>
              <a:buClr>
                <a:schemeClr val="bg1"/>
              </a:buClr>
              <a:defRPr sz="1600"/>
            </a:lvl3pPr>
            <a:lvl4pPr>
              <a:buClr>
                <a:schemeClr val="bg1"/>
              </a:buClr>
              <a:defRPr sz="1600"/>
            </a:lvl4pPr>
            <a:lvl5pPr>
              <a:buClr>
                <a:schemeClr val="bg1"/>
              </a:buClr>
              <a:defRPr sz="1600"/>
            </a:lvl5pPr>
          </a:lstStyle>
          <a:p>
            <a:pPr lvl="0"/>
            <a:r>
              <a:rPr lang="en-US" dirty="0" smtClean="0"/>
              <a:t>Agenda item 4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1280160" y="1143000"/>
            <a:ext cx="7406640" cy="1051560"/>
          </a:xfrm>
        </p:spPr>
        <p:txBody>
          <a:bodyPr/>
          <a:lstStyle>
            <a:lvl1pPr>
              <a:buClr>
                <a:schemeClr val="bg1"/>
              </a:buClr>
              <a:defRPr sz="1800"/>
            </a:lvl1pPr>
            <a:lvl2pPr>
              <a:buClr>
                <a:schemeClr val="bg1"/>
              </a:buClr>
              <a:defRPr sz="1600"/>
            </a:lvl2pPr>
            <a:lvl3pPr>
              <a:buClr>
                <a:schemeClr val="bg1"/>
              </a:buClr>
              <a:defRPr sz="1600"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1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1280160" y="2331719"/>
            <a:ext cx="7406640" cy="1051560"/>
          </a:xfrm>
        </p:spPr>
        <p:txBody>
          <a:bodyPr/>
          <a:lstStyle>
            <a:lvl1pPr>
              <a:buClr>
                <a:schemeClr val="bg1"/>
              </a:buClr>
              <a:defRPr sz="1800"/>
            </a:lvl1pPr>
            <a:lvl2pPr>
              <a:buClr>
                <a:schemeClr val="bg1"/>
              </a:buClr>
              <a:defRPr sz="1600"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2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1280160" y="3520440"/>
            <a:ext cx="7406640" cy="1051560"/>
          </a:xfrm>
        </p:spPr>
        <p:txBody>
          <a:bodyPr/>
          <a:lstStyle>
            <a:lvl1pPr>
              <a:buClr>
                <a:schemeClr val="bg1"/>
              </a:buClr>
              <a:defRPr sz="1800"/>
            </a:lvl1pPr>
            <a:lvl2pPr>
              <a:buClr>
                <a:schemeClr val="bg1"/>
              </a:buClr>
              <a:defRPr sz="1600"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3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795036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91440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7"/>
          <p:cNvSpPr txBox="1">
            <a:spLocks noChangeArrowheads="1"/>
          </p:cNvSpPr>
          <p:nvPr userDrawn="1"/>
        </p:nvSpPr>
        <p:spPr bwMode="auto">
          <a:xfrm>
            <a:off x="0" y="6443663"/>
            <a:ext cx="9144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1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0" y="6324600"/>
            <a:ext cx="9144000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6350" y="6172200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33400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685800"/>
          </a:xfrm>
        </p:spPr>
        <p:txBody>
          <a:bodyPr/>
          <a:lstStyle>
            <a:lvl1pPr>
              <a:defRPr cap="all" spc="3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57200" y="1143000"/>
            <a:ext cx="8229600" cy="5029200"/>
          </a:xfrm>
        </p:spPr>
        <p:txBody>
          <a:bodyPr/>
          <a:lstStyle>
            <a:lvl1pPr>
              <a:defRPr sz="20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0" name="Text Box 4"/>
          <p:cNvSpPr txBox="1">
            <a:spLocks noChangeArrowheads="1"/>
          </p:cNvSpPr>
          <p:nvPr userDrawn="1"/>
        </p:nvSpPr>
        <p:spPr bwMode="auto">
          <a:xfrm>
            <a:off x="6858000" y="6400800"/>
            <a:ext cx="3886200" cy="6096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4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44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843319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ex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91440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7"/>
          <p:cNvSpPr txBox="1">
            <a:spLocks noChangeArrowheads="1"/>
          </p:cNvSpPr>
          <p:nvPr userDrawn="1"/>
        </p:nvSpPr>
        <p:spPr bwMode="auto">
          <a:xfrm>
            <a:off x="0" y="6443663"/>
            <a:ext cx="9144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1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0" y="6324600"/>
            <a:ext cx="9144000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6350" y="6172200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33400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685800"/>
          </a:xfrm>
        </p:spPr>
        <p:txBody>
          <a:bodyPr/>
          <a:lstStyle>
            <a:lvl1pPr>
              <a:defRPr b="1" cap="all" spc="300"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91440" y="1143000"/>
            <a:ext cx="4297680" cy="5029200"/>
          </a:xfrm>
        </p:spPr>
        <p:txBody>
          <a:bodyPr/>
          <a:lstStyle>
            <a:lvl1pPr>
              <a:buClr>
                <a:schemeClr val="bg1"/>
              </a:buClr>
              <a:defRPr sz="1800" i="0"/>
            </a:lvl1pPr>
            <a:lvl2pPr>
              <a:buClr>
                <a:srgbClr val="F7C12E"/>
              </a:buClr>
              <a:buFont typeface="Arial"/>
              <a:buChar char="•"/>
              <a:defRPr sz="1600"/>
            </a:lvl2pPr>
            <a:lvl3pPr>
              <a:buClr>
                <a:srgbClr val="F7C12E"/>
              </a:buClr>
              <a:buFont typeface="Arial"/>
              <a:buChar char="•"/>
              <a:defRPr sz="1600"/>
            </a:lvl3pPr>
            <a:lvl4pPr>
              <a:buClr>
                <a:srgbClr val="F7C12E"/>
              </a:buClr>
              <a:buFont typeface="Arial"/>
              <a:buChar char="•"/>
              <a:defRPr sz="1600"/>
            </a:lvl4pPr>
            <a:lvl5pPr>
              <a:buClr>
                <a:srgbClr val="F7C12E"/>
              </a:buClr>
              <a:buFont typeface="Arial"/>
              <a:buChar char="•"/>
              <a:defRPr sz="16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	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389120" y="1143000"/>
            <a:ext cx="4297680" cy="5029200"/>
          </a:xfrm>
        </p:spPr>
        <p:txBody>
          <a:bodyPr/>
          <a:lstStyle>
            <a:lvl1pPr>
              <a:buClr>
                <a:schemeClr val="bg1"/>
              </a:buClr>
              <a:defRPr sz="1800" i="0"/>
            </a:lvl1pPr>
            <a:lvl2pPr>
              <a:buFont typeface="Arial"/>
              <a:buChar char="•"/>
              <a:defRPr sz="1600"/>
            </a:lvl2pPr>
            <a:lvl3pPr>
              <a:buFont typeface="Arial"/>
              <a:buChar char="•"/>
              <a:defRPr sz="1600"/>
            </a:lvl3pPr>
            <a:lvl4pPr>
              <a:buFont typeface="Arial"/>
              <a:buChar char="•"/>
              <a:defRPr sz="1600"/>
            </a:lvl4pPr>
            <a:lvl5pPr>
              <a:buFont typeface="Arial"/>
              <a:buChar char="•"/>
              <a:defRPr sz="16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Text Box 4"/>
          <p:cNvSpPr txBox="1">
            <a:spLocks noChangeArrowheads="1"/>
          </p:cNvSpPr>
          <p:nvPr userDrawn="1"/>
        </p:nvSpPr>
        <p:spPr bwMode="auto">
          <a:xfrm>
            <a:off x="6858000" y="6400800"/>
            <a:ext cx="3886200" cy="6096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4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44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443122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2 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91440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7"/>
          <p:cNvSpPr txBox="1">
            <a:spLocks noChangeArrowheads="1"/>
          </p:cNvSpPr>
          <p:nvPr userDrawn="1"/>
        </p:nvSpPr>
        <p:spPr bwMode="auto">
          <a:xfrm>
            <a:off x="0" y="6443663"/>
            <a:ext cx="9144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1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0" y="6324600"/>
            <a:ext cx="9144000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6350" y="6172200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33400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685800"/>
          </a:xfrm>
        </p:spPr>
        <p:txBody>
          <a:bodyPr/>
          <a:lstStyle>
            <a:lvl1pPr>
              <a:defRPr b="1" cap="all" spc="300"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91440" y="2286000"/>
            <a:ext cx="4297680" cy="3886200"/>
          </a:xfrm>
        </p:spPr>
        <p:txBody>
          <a:bodyPr/>
          <a:lstStyle>
            <a:lvl1pPr>
              <a:buClr>
                <a:schemeClr val="bg1"/>
              </a:buClr>
              <a:defRPr sz="1800" i="0"/>
            </a:lvl1pPr>
            <a:lvl2pPr>
              <a:buClr>
                <a:srgbClr val="F7C12E"/>
              </a:buClr>
              <a:buFont typeface="Arial"/>
              <a:buChar char="•"/>
              <a:defRPr sz="1600"/>
            </a:lvl2pPr>
            <a:lvl3pPr>
              <a:buClr>
                <a:srgbClr val="F7C12E"/>
              </a:buClr>
              <a:buFont typeface="Arial"/>
              <a:buChar char="•"/>
              <a:defRPr sz="1600"/>
            </a:lvl3pPr>
            <a:lvl4pPr>
              <a:buClr>
                <a:srgbClr val="F7C12E"/>
              </a:buClr>
              <a:buFont typeface="Arial"/>
              <a:buChar char="•"/>
              <a:defRPr sz="1600"/>
            </a:lvl4pPr>
            <a:lvl5pPr>
              <a:buClr>
                <a:srgbClr val="F7C12E"/>
              </a:buClr>
              <a:buFont typeface="Arial"/>
              <a:buChar char="•"/>
              <a:defRPr sz="16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	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389120" y="2286000"/>
            <a:ext cx="4297680" cy="3886200"/>
          </a:xfrm>
        </p:spPr>
        <p:txBody>
          <a:bodyPr/>
          <a:lstStyle>
            <a:lvl1pPr>
              <a:buClr>
                <a:schemeClr val="bg1"/>
              </a:buClr>
              <a:defRPr sz="1800" i="0"/>
            </a:lvl1pPr>
            <a:lvl2pPr>
              <a:buFont typeface="Arial"/>
              <a:buChar char="•"/>
              <a:defRPr sz="1600"/>
            </a:lvl2pPr>
            <a:lvl3pPr>
              <a:buFont typeface="Arial"/>
              <a:buChar char="•"/>
              <a:defRPr sz="1600"/>
            </a:lvl3pPr>
            <a:lvl4pPr>
              <a:buFont typeface="Arial"/>
              <a:buChar char="•"/>
              <a:defRPr sz="1600"/>
            </a:lvl4pPr>
            <a:lvl5pPr>
              <a:buFont typeface="Arial"/>
              <a:buChar char="•"/>
              <a:defRPr sz="16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Text Box 4"/>
          <p:cNvSpPr txBox="1">
            <a:spLocks noChangeArrowheads="1"/>
          </p:cNvSpPr>
          <p:nvPr userDrawn="1"/>
        </p:nvSpPr>
        <p:spPr bwMode="auto">
          <a:xfrm>
            <a:off x="6858000" y="6400800"/>
            <a:ext cx="3886200" cy="6096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4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44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229600" cy="914400"/>
          </a:xfrm>
        </p:spPr>
        <p:txBody>
          <a:bodyPr/>
          <a:lstStyle>
            <a:lvl1pPr>
              <a:buFont typeface="Arial"/>
              <a:buNone/>
              <a:defRPr sz="1800"/>
            </a:lvl1pPr>
            <a:lvl2pPr>
              <a:buFont typeface="Arial"/>
              <a:buNone/>
              <a:defRPr sz="1600"/>
            </a:lvl2pPr>
            <a:lvl3pPr>
              <a:buFont typeface="Arial"/>
              <a:buNone/>
              <a:defRPr sz="16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443122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91440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 userDrawn="1"/>
        </p:nvSpPr>
        <p:spPr bwMode="auto">
          <a:xfrm>
            <a:off x="0" y="6443663"/>
            <a:ext cx="9144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1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>
          <a:xfrm>
            <a:off x="0" y="6324600"/>
            <a:ext cx="9144000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6350" y="6172200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33400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 userDrawn="1"/>
        </p:nvSpPr>
        <p:spPr bwMode="auto">
          <a:xfrm>
            <a:off x="6858000" y="6400800"/>
            <a:ext cx="3886200" cy="6096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4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44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685800"/>
          </a:xfrm>
        </p:spPr>
        <p:txBody>
          <a:bodyPr/>
          <a:lstStyle>
            <a:lvl1pPr>
              <a:defRPr cap="all" spc="3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795036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91440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 userDrawn="1"/>
        </p:nvSpPr>
        <p:spPr bwMode="auto">
          <a:xfrm>
            <a:off x="0" y="6443663"/>
            <a:ext cx="9144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1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>
          <a:xfrm>
            <a:off x="0" y="6324600"/>
            <a:ext cx="9144000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6350" y="6172200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33400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 userDrawn="1"/>
        </p:nvSpPr>
        <p:spPr bwMode="auto">
          <a:xfrm>
            <a:off x="6858000" y="6400800"/>
            <a:ext cx="3886200" cy="6096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4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44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685800"/>
          </a:xfrm>
        </p:spPr>
        <p:txBody>
          <a:bodyPr/>
          <a:lstStyle>
            <a:lvl1pPr>
              <a:defRPr cap="all" spc="3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2971800" cy="45720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82010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286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a="http://schemas.openxmlformats.org/drawingml/2006/main" xmlns:r="http://schemas.openxmlformats.org/officeDocument/2006/relationships" xmlns:p="http://schemas.openxmlformats.org/presentationml/2006/main"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1430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a="http://schemas.openxmlformats.org/drawingml/2006/main" xmlns:r="http://schemas.openxmlformats.org/officeDocument/2006/relationships" xmlns:p="http://schemas.openxmlformats.org/presentationml/2006/main"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18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1800" b="0" smtClean="0"/>
            </a:lvl1pPr>
          </a:lstStyle>
          <a:p>
            <a:pPr>
              <a:defRPr/>
            </a:pPr>
            <a:fld id="{9B1EB7EA-FD39-ED46-BDE7-2C5F15AC5A1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70" r:id="rId2"/>
    <p:sldLayoutId id="2147483873" r:id="rId3"/>
    <p:sldLayoutId id="2147483869" r:id="rId4"/>
    <p:sldLayoutId id="2147483865" r:id="rId5"/>
    <p:sldLayoutId id="2147483867" r:id="rId6"/>
    <p:sldLayoutId id="2147483871" r:id="rId7"/>
    <p:sldLayoutId id="2147483868" r:id="rId8"/>
    <p:sldLayoutId id="2147483874" r:id="rId9"/>
    <p:sldLayoutId id="2147483875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lang="fr-FR" sz="2400" b="1" kern="1200" spc="300" dirty="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5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5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5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5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000" b="1" i="0" kern="1200">
          <a:solidFill>
            <a:schemeClr val="bg2">
              <a:lumMod val="25000"/>
            </a:schemeClr>
          </a:solidFill>
          <a:latin typeface="Arial"/>
          <a:ea typeface="+mn-ea"/>
          <a:cs typeface="Arial"/>
        </a:defRPr>
      </a:lvl1pPr>
      <a:lvl2pPr marL="800100" indent="-342900" algn="l" rtl="0" eaLnBrk="0" fontAlgn="base" hangingPunct="0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18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2pPr>
      <a:lvl3pPr marL="1200150" indent="-285750" algn="l" rtl="0" eaLnBrk="0" fontAlgn="base" hangingPunct="0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18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3pPr>
      <a:lvl4pPr marL="1657350" indent="-285750" algn="l" rtl="0" eaLnBrk="0" fontAlgn="base" hangingPunct="0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18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18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cloud-ide.com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cloud-ide.com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5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4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jpe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jpe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eXo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user experience platform-as-a-service company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February 2012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Benjamin </a:t>
            </a:r>
            <a:r>
              <a:rPr lang="en-US" dirty="0" err="1" smtClean="0"/>
              <a:t>Mestrallet</a:t>
            </a:r>
            <a:r>
              <a:rPr lang="en-US" dirty="0" smtClean="0"/>
              <a:t>, Founder &amp; CEO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 Hat Partnership</a:t>
            </a:r>
            <a:endParaRPr lang="en-US" dirty="0"/>
          </a:p>
        </p:txBody>
      </p:sp>
      <p:pic>
        <p:nvPicPr>
          <p:cNvPr id="4" name="Picture 10" descr="20110303-BD-293_partnership_smaller.jpg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1876551"/>
            <a:ext cx="914400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Problem We Solve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Defining the UXP &amp; </a:t>
            </a:r>
            <a:r>
              <a:rPr lang="en-US" dirty="0" err="1" smtClean="0"/>
              <a:t>UXPaaS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Enterprise Portal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Enterprise Portals: The Foundation for User Interaction</a:t>
            </a:r>
          </a:p>
          <a:p>
            <a:pPr lvl="1"/>
            <a:r>
              <a:rPr lang="en-US" dirty="0" smtClean="0"/>
              <a:t>Provide a single, personalized user interface to access applications, information and business processes</a:t>
            </a:r>
          </a:p>
          <a:p>
            <a:pPr lvl="1"/>
            <a:r>
              <a:rPr lang="en-US" dirty="0" smtClean="0"/>
              <a:t>Standards-based approach to user management and application integration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Converging Trends</a:t>
            </a:r>
          </a:p>
          <a:p>
            <a:pPr lvl="1"/>
            <a:r>
              <a:rPr lang="en-US" dirty="0" smtClean="0"/>
              <a:t>Additional user interaction tools required for new scenarios (WCM, </a:t>
            </a:r>
            <a:r>
              <a:rPr lang="en-US" dirty="0" err="1" smtClean="0"/>
              <a:t>mashups</a:t>
            </a:r>
            <a:r>
              <a:rPr lang="en-US" dirty="0" smtClean="0"/>
              <a:t>, social software, etc.)</a:t>
            </a:r>
          </a:p>
          <a:p>
            <a:pPr lvl="1"/>
            <a:r>
              <a:rPr lang="en-US" dirty="0" smtClean="0"/>
              <a:t>Cloud computing promises cost reductions and improved agility – organizations beginning to plan for and adopt</a:t>
            </a:r>
          </a:p>
          <a:p>
            <a:pPr lvl="1"/>
            <a:r>
              <a:rPr lang="en-US" dirty="0" smtClean="0"/>
              <a:t>Focus on user engagement in the consumer web results in new style, functionalities, ease of use – and new expectations in the enterprise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-803275" y="3421063"/>
            <a:ext cx="184150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Requirements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Business Users</a:t>
            </a:r>
          </a:p>
          <a:p>
            <a:pPr marL="742950" lvl="2">
              <a:spcBef>
                <a:spcPct val="0"/>
              </a:spcBef>
            </a:pPr>
            <a:r>
              <a:rPr lang="en-US" dirty="0" smtClean="0"/>
              <a:t>Demand for simplicity of </a:t>
            </a:r>
            <a:r>
              <a:rPr lang="en-US" dirty="0" err="1" smtClean="0"/>
              <a:t>Facebook</a:t>
            </a:r>
            <a:r>
              <a:rPr lang="en-US" dirty="0" smtClean="0"/>
              <a:t>-style interfaces and consumer web features for enterprise tools</a:t>
            </a:r>
          </a:p>
          <a:p>
            <a:pPr marL="742950" lvl="2">
              <a:spcBef>
                <a:spcPct val="0"/>
              </a:spcBef>
            </a:pPr>
            <a:r>
              <a:rPr lang="en-US" dirty="0" smtClean="0"/>
              <a:t>Frustration with top-down resource allocation and dependence on IT</a:t>
            </a:r>
          </a:p>
          <a:p>
            <a:endParaRPr lang="en-US" dirty="0" smtClean="0"/>
          </a:p>
          <a:p>
            <a:r>
              <a:rPr lang="en-US" dirty="0" smtClean="0"/>
              <a:t>Enterprise Developers</a:t>
            </a:r>
          </a:p>
          <a:p>
            <a:pPr lvl="1"/>
            <a:r>
              <a:rPr lang="en-US" dirty="0" smtClean="0"/>
              <a:t>Challenges of integrating third party apps with existing infrastructure</a:t>
            </a:r>
          </a:p>
          <a:p>
            <a:pPr lvl="1"/>
            <a:r>
              <a:rPr lang="en-US" dirty="0" smtClean="0"/>
              <a:t>Multiple disconnected tools require different user interaction models and code bases</a:t>
            </a:r>
          </a:p>
          <a:p>
            <a:pPr lvl="1"/>
            <a:r>
              <a:rPr lang="en-US" dirty="0" smtClean="0"/>
              <a:t>Longer development lifecycle hinders ability to deliver new solutions</a:t>
            </a:r>
          </a:p>
          <a:p>
            <a:endParaRPr lang="en-US" dirty="0" smtClean="0"/>
          </a:p>
          <a:p>
            <a:r>
              <a:rPr lang="en-US" dirty="0" smtClean="0"/>
              <a:t>IT Organizations</a:t>
            </a:r>
          </a:p>
          <a:p>
            <a:pPr lvl="1"/>
            <a:r>
              <a:rPr lang="en-US" dirty="0" smtClean="0"/>
              <a:t>Disconnected silos are difficult to maintain; complex to add new users</a:t>
            </a:r>
          </a:p>
          <a:p>
            <a:pPr lvl="1"/>
            <a:r>
              <a:rPr lang="en-US" dirty="0" smtClean="0"/>
              <a:t>End user adoption of third-party </a:t>
            </a:r>
            <a:r>
              <a:rPr lang="en-US" dirty="0" err="1" smtClean="0"/>
              <a:t>SaaS</a:t>
            </a:r>
            <a:r>
              <a:rPr lang="en-US" dirty="0" smtClean="0"/>
              <a:t> tools introduces new security concerns; loss of centralized control of enterprise information</a:t>
            </a:r>
          </a:p>
          <a:p>
            <a:pPr lvl="1"/>
            <a:r>
              <a:rPr lang="en-US" dirty="0" smtClean="0"/>
              <a:t>IT becomes bottleneck to adopting new technology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-803275" y="3421063"/>
            <a:ext cx="184150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Portals: Introducing the UXP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0" dirty="0" smtClean="0">
                <a:solidFill>
                  <a:srgbClr val="000000"/>
                </a:solidFill>
                <a:cs typeface="Arial" charset="0"/>
              </a:rPr>
              <a:t>A user experience platform (UXP) is </a:t>
            </a:r>
            <a:r>
              <a:rPr lang="en-US" sz="1800" b="0" dirty="0" smtClean="0">
                <a:solidFill>
                  <a:srgbClr val="0C2444"/>
                </a:solidFill>
                <a:cs typeface="Arial" charset="0"/>
              </a:rPr>
              <a:t>a </a:t>
            </a:r>
            <a:r>
              <a:rPr lang="en-US" sz="1800" dirty="0" smtClean="0">
                <a:solidFill>
                  <a:srgbClr val="F7C12E"/>
                </a:solidFill>
                <a:cs typeface="Arial" charset="0"/>
              </a:rPr>
              <a:t>set of user interaction technologies </a:t>
            </a:r>
            <a:r>
              <a:rPr lang="en-US" sz="1800" b="0" dirty="0" smtClean="0">
                <a:solidFill>
                  <a:srgbClr val="0C2444"/>
                </a:solidFill>
                <a:cs typeface="Arial" charset="0"/>
              </a:rPr>
              <a:t>–  portal, content and knowledge management</a:t>
            </a:r>
            <a:r>
              <a:rPr lang="en-US" sz="1800" b="0" dirty="0" smtClean="0">
                <a:solidFill>
                  <a:srgbClr val="000000"/>
                </a:solidFill>
                <a:cs typeface="Arial" charset="0"/>
              </a:rPr>
              <a:t>, social networks, and collaboration  – </a:t>
            </a:r>
            <a:r>
              <a:rPr lang="en-US" sz="1800" dirty="0" smtClean="0">
                <a:solidFill>
                  <a:srgbClr val="F7C12E"/>
                </a:solidFill>
                <a:cs typeface="Arial" charset="0"/>
              </a:rPr>
              <a:t>delivered as a single, fully integrated product</a:t>
            </a:r>
            <a:r>
              <a:rPr lang="en-US" sz="1800" b="0" dirty="0" smtClean="0">
                <a:solidFill>
                  <a:srgbClr val="000000"/>
                </a:solidFill>
                <a:cs typeface="Arial" charset="0"/>
              </a:rPr>
              <a:t>.</a:t>
            </a:r>
            <a:endParaRPr lang="en-US" sz="1800" b="0" dirty="0" smtClean="0">
              <a:solidFill>
                <a:srgbClr val="FFCC00"/>
              </a:solidFill>
              <a:cs typeface="Arial" charset="0"/>
            </a:endParaRPr>
          </a:p>
          <a:p>
            <a:endParaRPr lang="en-US" dirty="0"/>
          </a:p>
        </p:txBody>
      </p:sp>
      <p:pic>
        <p:nvPicPr>
          <p:cNvPr id="4" name="Picture 1" descr="diagram-slide_3.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07209" y="2286000"/>
            <a:ext cx="6481981" cy="380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onnecteur droit 6"/>
          <p:cNvCxnSpPr/>
          <p:nvPr/>
        </p:nvCxnSpPr>
        <p:spPr>
          <a:xfrm rot="21360000">
            <a:off x="674687" y="4495800"/>
            <a:ext cx="137160" cy="1588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7"/>
          <p:cNvCxnSpPr/>
          <p:nvPr/>
        </p:nvCxnSpPr>
        <p:spPr>
          <a:xfrm flipV="1">
            <a:off x="609600" y="2438400"/>
            <a:ext cx="0" cy="205740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8"/>
          <p:cNvCxnSpPr/>
          <p:nvPr/>
        </p:nvCxnSpPr>
        <p:spPr>
          <a:xfrm flipV="1">
            <a:off x="838200" y="4191000"/>
            <a:ext cx="0" cy="53340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You Create with a UXP?</a:t>
            </a:r>
            <a:endParaRPr lang="en-US" dirty="0"/>
          </a:p>
        </p:txBody>
      </p:sp>
      <p:pic>
        <p:nvPicPr>
          <p:cNvPr id="7" name="Content Placeholder 6" descr="UXP-positio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480" y="1143000"/>
            <a:ext cx="7619040" cy="5029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5" descr="Social Intran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0560" y="1097280"/>
            <a:ext cx="7787640" cy="5098216"/>
          </a:xfrm>
          <a:prstGeom prst="rect">
            <a:avLst/>
          </a:prstGeom>
          <a:noFill/>
          <a:ln w="9525">
            <a:solidFill>
              <a:srgbClr val="BABABA"/>
            </a:solidFill>
            <a:miter lim="800000"/>
            <a:headEnd/>
            <a:tailEnd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User-Friendly Social Intranets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Content-Based Sites</a:t>
            </a:r>
            <a:endParaRPr lang="en-US" dirty="0"/>
          </a:p>
        </p:txBody>
      </p:sp>
      <p:pic>
        <p:nvPicPr>
          <p:cNvPr id="11" name="Content Placeholder 10" descr="acme2.jpg"/>
          <p:cNvPicPr>
            <a:picLocks noGrp="1" noChangeAspect="1"/>
          </p:cNvPicPr>
          <p:nvPr>
            <p:ph idx="1"/>
          </p:nvPr>
        </p:nvPicPr>
        <p:blipFill>
          <a:blip r:embed="rId3"/>
          <a:srcRect l="-15654" r="-15654"/>
          <a:stretch>
            <a:fillRect/>
          </a:stretch>
        </p:blipFill>
        <p:spPr/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Custom Gadgets &amp; Extensions</a:t>
            </a:r>
            <a:endParaRPr lang="en-US" dirty="0"/>
          </a:p>
        </p:txBody>
      </p:sp>
      <p:pic>
        <p:nvPicPr>
          <p:cNvPr id="77826" name="Picture 2" descr="Screen shot 2011-01-17 at 10.43.37 P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035050"/>
            <a:ext cx="8810625" cy="48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 UXP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Integrated</a:t>
            </a:r>
          </a:p>
          <a:p>
            <a:pPr lvl="1"/>
            <a:r>
              <a:rPr lang="en-US" dirty="0" smtClean="0"/>
              <a:t>A single set of user interaction technologies for many scenarios and devices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Gadget development with built-in IDE; simplifies reuse of existing and third-party apps</a:t>
            </a:r>
          </a:p>
          <a:p>
            <a:pPr lvl="1"/>
            <a:r>
              <a:rPr lang="en-US" dirty="0" smtClean="0"/>
              <a:t>Customizable dashboards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Social &amp; Collaborative</a:t>
            </a:r>
          </a:p>
          <a:p>
            <a:pPr lvl="1"/>
            <a:r>
              <a:rPr lang="en-US" dirty="0" smtClean="0"/>
              <a:t>Social intranets, customer and partner extranets, transactional websites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Mobile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-803275" y="3421063"/>
            <a:ext cx="184150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Customer and Partner Success</a:t>
            </a:r>
          </a:p>
          <a:p>
            <a:pPr lvl="1"/>
            <a:r>
              <a:rPr lang="en-US" dirty="0" smtClean="0"/>
              <a:t>Customer snapshots</a:t>
            </a:r>
          </a:p>
          <a:p>
            <a:pPr lvl="1"/>
            <a:r>
              <a:rPr lang="en-US" dirty="0" smtClean="0"/>
              <a:t>Subscriptions, professional services and partner programs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Who We Are</a:t>
            </a:r>
          </a:p>
          <a:p>
            <a:pPr lvl="1"/>
            <a:r>
              <a:rPr lang="en-US" dirty="0" smtClean="0"/>
              <a:t>Mission</a:t>
            </a:r>
          </a:p>
          <a:p>
            <a:pPr lvl="1"/>
            <a:r>
              <a:rPr lang="en-US" dirty="0" smtClean="0"/>
              <a:t>Company overview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What Problem We Solve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Consumerization</a:t>
            </a:r>
            <a:r>
              <a:rPr lang="en-US" dirty="0" smtClean="0"/>
              <a:t> of IT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Defining the UXP and </a:t>
            </a:r>
            <a:r>
              <a:rPr lang="en-US" dirty="0" err="1" smtClean="0"/>
              <a:t>UXPaaS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Our Technology</a:t>
            </a:r>
          </a:p>
          <a:p>
            <a:pPr lvl="1"/>
            <a:r>
              <a:rPr lang="en-US" dirty="0" smtClean="0"/>
              <a:t>Cloud-ready portal and </a:t>
            </a:r>
            <a:r>
              <a:rPr lang="en-US" dirty="0" err="1" smtClean="0"/>
              <a:t>UXPaaS</a:t>
            </a:r>
            <a:r>
              <a:rPr lang="en-US" dirty="0" smtClean="0"/>
              <a:t>: </a:t>
            </a:r>
            <a:r>
              <a:rPr lang="en-US" dirty="0" err="1" smtClean="0"/>
              <a:t>eXo</a:t>
            </a:r>
            <a:r>
              <a:rPr lang="en-US" dirty="0" smtClean="0"/>
              <a:t> Platform 3.5</a:t>
            </a:r>
          </a:p>
          <a:p>
            <a:pPr lvl="1"/>
            <a:r>
              <a:rPr lang="en-US" dirty="0" smtClean="0"/>
              <a:t>Hosted solutions: </a:t>
            </a:r>
            <a:r>
              <a:rPr lang="en-US" dirty="0" err="1" smtClean="0"/>
              <a:t>eXo</a:t>
            </a:r>
            <a:r>
              <a:rPr lang="en-US" dirty="0" smtClean="0"/>
              <a:t> Cloud Services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UXPaaS</a:t>
            </a:r>
            <a:r>
              <a:rPr lang="en-US" dirty="0" smtClean="0"/>
              <a:t>: A Cloud-Ready UXP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Cloud-Enabled</a:t>
            </a:r>
          </a:p>
          <a:p>
            <a:pPr lvl="1"/>
            <a:r>
              <a:rPr lang="en-US" dirty="0" smtClean="0"/>
              <a:t>Support for multi-tenancy for deployment to public and private clouds</a:t>
            </a:r>
          </a:p>
          <a:p>
            <a:pPr lvl="1"/>
            <a:r>
              <a:rPr lang="en-US" dirty="0" smtClean="0"/>
              <a:t>A UXP that can be delivered as a service by cloud providers</a:t>
            </a:r>
          </a:p>
          <a:p>
            <a:r>
              <a:rPr lang="en-US" dirty="0" smtClean="0"/>
              <a:t>Automation &amp; Elasticity</a:t>
            </a:r>
          </a:p>
          <a:p>
            <a:pPr lvl="1"/>
            <a:r>
              <a:rPr lang="en-US" dirty="0" smtClean="0"/>
              <a:t>JVM resource self-management – easily scale up or down</a:t>
            </a:r>
          </a:p>
          <a:p>
            <a:pPr lvl="1"/>
            <a:r>
              <a:rPr lang="en-US" dirty="0" smtClean="0"/>
              <a:t>Ease of provisioning with little IT administration overhead</a:t>
            </a:r>
          </a:p>
          <a:p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Ensure the isolation and integrity of individual client portals</a:t>
            </a:r>
          </a:p>
          <a:p>
            <a:pPr lvl="1"/>
            <a:r>
              <a:rPr lang="en-US" dirty="0" smtClean="0"/>
              <a:t>Ability to integrate with existing client directory systems</a:t>
            </a:r>
          </a:p>
          <a:p>
            <a:r>
              <a:rPr lang="en-US" dirty="0" smtClean="0"/>
              <a:t>Manageable</a:t>
            </a:r>
          </a:p>
          <a:p>
            <a:pPr lvl="1"/>
            <a:r>
              <a:rPr lang="en-US" dirty="0" smtClean="0"/>
              <a:t>Centralized &amp; secure for IT management</a:t>
            </a:r>
          </a:p>
          <a:p>
            <a:pPr lvl="1"/>
            <a:r>
              <a:rPr lang="en-US" dirty="0" smtClean="0"/>
              <a:t>Elasticity and self-provisioning services</a:t>
            </a:r>
          </a:p>
          <a:p>
            <a:pPr lvl="1"/>
            <a:r>
              <a:rPr lang="en-US" dirty="0" smtClean="0"/>
              <a:t>Easily manage and meter use of tenants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-803275" y="3421063"/>
            <a:ext cx="184150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UXPaaS</a:t>
            </a:r>
            <a:r>
              <a:rPr lang="en-US" dirty="0" smtClean="0"/>
              <a:t> &amp; The Cloud Market</a:t>
            </a:r>
            <a:endParaRPr lang="en-US" dirty="0"/>
          </a:p>
        </p:txBody>
      </p:sp>
      <p:pic>
        <p:nvPicPr>
          <p:cNvPr id="4" name="Content Placeholder 3" descr="Cloud-Market-Diagram.jpg"/>
          <p:cNvPicPr>
            <a:picLocks noGrp="1" noChangeAspect="1"/>
          </p:cNvPicPr>
          <p:nvPr>
            <p:ph idx="1"/>
          </p:nvPr>
        </p:nvPicPr>
        <p:blipFill>
          <a:blip r:embed="rId3"/>
          <a:srcRect l="-6130" r="-6130"/>
          <a:stretch>
            <a:fillRect/>
          </a:stretch>
        </p:blipFill>
        <p:spPr>
          <a:xfrm>
            <a:off x="457200" y="990600"/>
            <a:ext cx="8229600" cy="5029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eXo</a:t>
            </a:r>
            <a:r>
              <a:rPr lang="en-US" dirty="0" smtClean="0"/>
              <a:t> Platform 3.5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mobile and cloud-ready portal and user experience platform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</a:t>
            </a:r>
            <a:r>
              <a:rPr lang="en-US" cap="none" dirty="0" err="1" smtClean="0"/>
              <a:t>eXo</a:t>
            </a:r>
            <a:r>
              <a:rPr lang="en-US" dirty="0" smtClean="0"/>
              <a:t> Platform 3.5 </a:t>
            </a:r>
            <a:r>
              <a:rPr lang="en-US" dirty="0" err="1" smtClean="0"/>
              <a:t>UXPaaS</a:t>
            </a:r>
            <a:endParaRPr lang="en-US" dirty="0"/>
          </a:p>
        </p:txBody>
      </p:sp>
      <p:pic>
        <p:nvPicPr>
          <p:cNvPr id="75778" name="Picture 4" descr="Screen shot 2011-03-01 at 12.03.42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9198" y="990600"/>
            <a:ext cx="7900841" cy="525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&amp;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Portal &amp; Content Management Foundation</a:t>
            </a:r>
          </a:p>
          <a:p>
            <a:pPr lvl="1"/>
            <a:r>
              <a:rPr lang="en-US" dirty="0" smtClean="0"/>
              <a:t>Securely integrate with an existing user directory</a:t>
            </a:r>
          </a:p>
          <a:p>
            <a:pPr lvl="1"/>
            <a:r>
              <a:rPr lang="en-US" dirty="0" smtClean="0"/>
              <a:t>Integrated content management (ECM: WCM, DMS, workflows)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Enterprise Social Networks</a:t>
            </a:r>
          </a:p>
          <a:p>
            <a:pPr lvl="1"/>
            <a:r>
              <a:rPr lang="en-US" dirty="0" smtClean="0"/>
              <a:t>Create rich profiles; find and connect with colleagues</a:t>
            </a:r>
          </a:p>
          <a:p>
            <a:pPr lvl="1"/>
            <a:r>
              <a:rPr lang="en-US" dirty="0" smtClean="0"/>
              <a:t>Activity streams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Collaboration &amp; Knowledge Management</a:t>
            </a:r>
          </a:p>
          <a:p>
            <a:pPr lvl="1"/>
            <a:r>
              <a:rPr lang="en-US" dirty="0" smtClean="0"/>
              <a:t>Collaborate in group workspaces</a:t>
            </a:r>
          </a:p>
          <a:p>
            <a:pPr lvl="1"/>
            <a:r>
              <a:rPr lang="en-US" dirty="0" smtClean="0"/>
              <a:t>Built-in productivity tools: wiki, forums, </a:t>
            </a:r>
            <a:r>
              <a:rPr lang="en-US" dirty="0" err="1" smtClean="0"/>
              <a:t>FAQs</a:t>
            </a:r>
            <a:r>
              <a:rPr lang="en-US" dirty="0" smtClean="0"/>
              <a:t>, calendars, documents…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Platform Difference</a:t>
            </a:r>
          </a:p>
          <a:p>
            <a:pPr lvl="1"/>
            <a:r>
              <a:rPr lang="en-US" dirty="0" smtClean="0"/>
              <a:t>Customize</a:t>
            </a:r>
          </a:p>
          <a:p>
            <a:pPr lvl="1"/>
            <a:r>
              <a:rPr lang="en-US" dirty="0" smtClean="0"/>
              <a:t>Extend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Native Mobile Apps</a:t>
            </a:r>
            <a:endParaRPr lang="en-US" dirty="0"/>
          </a:p>
        </p:txBody>
      </p:sp>
      <p:pic>
        <p:nvPicPr>
          <p:cNvPr id="10" name="Picture 2" descr="17_Mobi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514599" y="1150256"/>
            <a:ext cx="3048001" cy="471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0" y="3505200"/>
            <a:ext cx="2514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b="0" dirty="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Native mobile apps for iPhone, </a:t>
            </a:r>
            <a:r>
              <a:rPr lang="en-US" sz="1600" b="0" dirty="0" err="1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iPad</a:t>
            </a:r>
            <a:r>
              <a:rPr lang="en-US" sz="1600" b="0" dirty="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 and Android give </a:t>
            </a:r>
            <a:r>
              <a:rPr lang="en-US" sz="1600" b="0" dirty="0" smtClean="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eXo </a:t>
            </a:r>
            <a:r>
              <a:rPr lang="en-US" sz="1600" b="0" dirty="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Platform </a:t>
            </a:r>
            <a:r>
              <a:rPr lang="en-US" sz="1600" b="0" dirty="0" smtClean="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3.5 </a:t>
            </a:r>
            <a:r>
              <a:rPr lang="en-US" sz="1600" b="0" dirty="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users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secure access to their intranet dashboards</a:t>
            </a:r>
            <a:r>
              <a:rPr lang="en-US" sz="1600" b="0" dirty="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, including</a:t>
            </a:r>
            <a:r>
              <a:rPr lang="en-US" sz="1600" b="0" dirty="0" smtClean="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 documents and custom gadgets.</a:t>
            </a:r>
            <a:endParaRPr lang="en-US" sz="1600" b="0" dirty="0">
              <a:solidFill>
                <a:schemeClr val="bg2">
                  <a:lumMod val="25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18" name="Connecteur droit 17"/>
          <p:cNvCxnSpPr/>
          <p:nvPr/>
        </p:nvCxnSpPr>
        <p:spPr>
          <a:xfrm>
            <a:off x="5105400" y="4419600"/>
            <a:ext cx="838200" cy="0"/>
          </a:xfrm>
          <a:prstGeom prst="line">
            <a:avLst/>
          </a:prstGeom>
          <a:ln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5943600" y="3924300"/>
            <a:ext cx="0" cy="990600"/>
          </a:xfrm>
          <a:prstGeom prst="line">
            <a:avLst/>
          </a:prstGeom>
          <a:ln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906519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Multi-Tenant Portal &amp; UXP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z="2000" dirty="0" smtClean="0"/>
          </a:p>
          <a:p>
            <a:r>
              <a:rPr lang="en-US" sz="2000" dirty="0" smtClean="0"/>
              <a:t>Cloud: Introducing the </a:t>
            </a:r>
            <a:r>
              <a:rPr lang="en-US" sz="2000" dirty="0" err="1" smtClean="0"/>
              <a:t>UXPaaS</a:t>
            </a:r>
            <a:endParaRPr lang="en-US" sz="2000" dirty="0" smtClean="0"/>
          </a:p>
          <a:p>
            <a:pPr lvl="1"/>
            <a:r>
              <a:rPr lang="en-US" sz="1800" dirty="0" smtClean="0"/>
              <a:t>Private or public cloud deployments</a:t>
            </a:r>
          </a:p>
          <a:p>
            <a:pPr lvl="1"/>
            <a:r>
              <a:rPr lang="en-US" sz="1800" dirty="0" smtClean="0"/>
              <a:t>Elastic solution</a:t>
            </a:r>
            <a:endParaRPr lang="en-US" sz="1800" dirty="0"/>
          </a:p>
        </p:txBody>
      </p:sp>
      <p:pic>
        <p:nvPicPr>
          <p:cNvPr id="10" name="Content Placeholder 9" descr="multi-tenant-architecture-simple.jp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24910" b="-24910"/>
          <a:stretch>
            <a:fillRect/>
          </a:stretch>
        </p:blipFill>
        <p:spPr/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97052353"/>
              </p:ext>
            </p:extLst>
          </p:nvPr>
        </p:nvGraphicFramePr>
        <p:xfrm>
          <a:off x="533400" y="1143000"/>
          <a:ext cx="2824395" cy="4236133"/>
        </p:xfrm>
        <a:graphic>
          <a:graphicData uri="http://schemas.openxmlformats.org/drawingml/2006/table">
            <a:tbl>
              <a:tblPr/>
              <a:tblGrid>
                <a:gridCol w="2824395"/>
              </a:tblGrid>
              <a:tr h="4873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CLOUD PROVIDER</a:t>
                      </a:r>
                      <a:endParaRPr kumimoji="0" lang="en-US" sz="16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Cost efficient portal multi-tenancy (JVM level)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ＭＳ Ｐゴシック" charset="0"/>
                        <a:cs typeface="Arial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charset="0"/>
                          <a:cs typeface="Arial"/>
                        </a:rPr>
                        <a:t>One extensible and unified user experience platform to operate across many customers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6125">
                <a:tc>
                  <a:txBody>
                    <a:bodyPr/>
                    <a:lstStyle/>
                    <a:p>
                      <a:endParaRPr lang="en-US" sz="1400" noProof="0" dirty="0" smtClean="0">
                        <a:solidFill>
                          <a:srgbClr val="7C7C7C"/>
                        </a:solidFill>
                      </a:endParaRPr>
                    </a:p>
                    <a:p>
                      <a:endParaRPr lang="en-US" sz="1400" noProof="0" dirty="0" smtClean="0">
                        <a:solidFill>
                          <a:srgbClr val="7C7C7C"/>
                        </a:solidFill>
                      </a:endParaRPr>
                    </a:p>
                    <a:p>
                      <a:endParaRPr lang="en-US" sz="1400" noProof="0" dirty="0" smtClean="0">
                        <a:solidFill>
                          <a:srgbClr val="7C7C7C"/>
                        </a:solidFill>
                      </a:endParaRPr>
                    </a:p>
                    <a:p>
                      <a:endParaRPr lang="en-US" sz="1400" noProof="0" dirty="0" smtClean="0">
                        <a:solidFill>
                          <a:srgbClr val="7C7C7C"/>
                        </a:solidFill>
                      </a:endParaRPr>
                    </a:p>
                    <a:p>
                      <a:endParaRPr lang="en-US" sz="1400" noProof="0" dirty="0">
                        <a:solidFill>
                          <a:srgbClr val="7C7C7C"/>
                        </a:solidFill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endParaRPr lang="en-US" sz="1400" noProof="0" dirty="0">
                        <a:solidFill>
                          <a:srgbClr val="7C7C7C"/>
                        </a:solidFill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Cloud Deployments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74404661"/>
              </p:ext>
            </p:extLst>
          </p:nvPr>
        </p:nvGraphicFramePr>
        <p:xfrm>
          <a:off x="3357795" y="1143000"/>
          <a:ext cx="2715763" cy="4693666"/>
        </p:xfrm>
        <a:graphic>
          <a:graphicData uri="http://schemas.openxmlformats.org/drawingml/2006/table">
            <a:tbl>
              <a:tblPr/>
              <a:tblGrid>
                <a:gridCol w="2715763"/>
              </a:tblGrid>
              <a:tr h="4873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USERS</a:t>
                      </a:r>
                      <a:endParaRPr kumimoji="0" lang="en-US" sz="18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C7C7C"/>
                        </a:solidFill>
                        <a:effectLst/>
                        <a:uLnTx/>
                        <a:uFillTx/>
                        <a:latin typeface="+mn-lt"/>
                        <a:ea typeface="ＭＳ Ｐゴシック" charset="0"/>
                        <a:cs typeface="Arial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charset="0"/>
                          <a:cs typeface="Arial"/>
                        </a:rPr>
                        <a:t>Enterprise social and collaboration capabilities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C7C7C"/>
                        </a:solidFill>
                        <a:effectLst/>
                        <a:uLnTx/>
                        <a:uFillTx/>
                        <a:latin typeface="+mn-lt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C7C7C"/>
                        </a:solidFill>
                        <a:effectLst/>
                        <a:uLnTx/>
                        <a:uFillTx/>
                        <a:latin typeface="+mn-lt"/>
                        <a:ea typeface="ＭＳ Ｐゴシック" charset="0"/>
                        <a:cs typeface="Arial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charset="0"/>
                          <a:cs typeface="Arial"/>
                        </a:rPr>
                        <a:t>Embed business apps in customized dashboards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C7C7C"/>
                        </a:solidFill>
                        <a:effectLst/>
                        <a:uLnTx/>
                        <a:uFillTx/>
                        <a:latin typeface="+mn-lt"/>
                        <a:ea typeface="ＭＳ Ｐゴシック" charset="0"/>
                        <a:cs typeface="Arial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C7C7C"/>
                        </a:solidFill>
                        <a:effectLst/>
                        <a:uLnTx/>
                        <a:uFillTx/>
                        <a:latin typeface="+mn-lt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6125">
                <a:tc>
                  <a:txBody>
                    <a:bodyPr/>
                    <a:lstStyle/>
                    <a:p>
                      <a:endParaRPr lang="en-US" sz="1400" noProof="0" dirty="0" smtClean="0">
                        <a:solidFill>
                          <a:srgbClr val="7C7C7C"/>
                        </a:solidFill>
                      </a:endParaRPr>
                    </a:p>
                    <a:p>
                      <a:r>
                        <a:rPr lang="en-US" sz="1400" noProof="0" dirty="0" smtClean="0">
                          <a:solidFill>
                            <a:srgbClr val="7C7C7C"/>
                          </a:solidFill>
                        </a:rPr>
                        <a:t>Extend your portal by aggregating private / public cloud apps</a:t>
                      </a:r>
                    </a:p>
                    <a:p>
                      <a:endParaRPr lang="en-US" sz="1400" noProof="0" dirty="0" smtClean="0">
                        <a:solidFill>
                          <a:srgbClr val="7C7C7C"/>
                        </a:solidFill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endParaRPr lang="en-US" sz="1400" noProof="0" dirty="0" smtClean="0">
                        <a:solidFill>
                          <a:srgbClr val="7C7C7C"/>
                        </a:solidFill>
                      </a:endParaRPr>
                    </a:p>
                    <a:p>
                      <a:r>
                        <a:rPr lang="en-US" sz="1400" noProof="0" dirty="0" smtClean="0">
                          <a:solidFill>
                            <a:srgbClr val="7C7C7C"/>
                          </a:solidFill>
                        </a:rPr>
                        <a:t>Smartphone &amp; tablet User Interface</a:t>
                      </a:r>
                    </a:p>
                    <a:p>
                      <a:endParaRPr lang="en-US" sz="1400" noProof="0" dirty="0">
                        <a:solidFill>
                          <a:srgbClr val="7C7C7C"/>
                        </a:solidFill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89737858"/>
              </p:ext>
            </p:extLst>
          </p:nvPr>
        </p:nvGraphicFramePr>
        <p:xfrm>
          <a:off x="6084988" y="1143000"/>
          <a:ext cx="2478304" cy="4236133"/>
        </p:xfrm>
        <a:graphic>
          <a:graphicData uri="http://schemas.openxmlformats.org/drawingml/2006/table">
            <a:tbl>
              <a:tblPr/>
              <a:tblGrid>
                <a:gridCol w="2478304"/>
              </a:tblGrid>
              <a:tr h="4873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IT OPS</a:t>
                      </a:r>
                      <a:endParaRPr kumimoji="0" lang="en-US" sz="18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C7C7C"/>
                        </a:solidFill>
                        <a:effectLst/>
                        <a:uLnTx/>
                        <a:uFillTx/>
                        <a:latin typeface="+mn-lt"/>
                        <a:ea typeface="ＭＳ Ｐゴシック" charset="0"/>
                        <a:cs typeface="Arial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charset="0"/>
                          <a:cs typeface="Arial"/>
                        </a:rPr>
                        <a:t>Private/public cloud management and monitoring within a portal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C7C7C"/>
                        </a:solidFill>
                        <a:effectLst/>
                        <a:uLnTx/>
                        <a:uFillTx/>
                        <a:latin typeface="+mn-lt"/>
                        <a:ea typeface="ＭＳ Ｐゴシック" charset="0"/>
                        <a:cs typeface="Arial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charset="0"/>
                          <a:cs typeface="Arial"/>
                        </a:rPr>
                        <a:t>Single UX for all users lowers support costs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C7C7C"/>
                        </a:solidFill>
                        <a:effectLst/>
                        <a:uLnTx/>
                        <a:uFillTx/>
                        <a:latin typeface="+mn-lt"/>
                        <a:ea typeface="ＭＳ Ｐゴシック" charset="0"/>
                        <a:cs typeface="Arial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C7C7C"/>
                        </a:solidFill>
                        <a:effectLst/>
                        <a:uLnTx/>
                        <a:uFillTx/>
                        <a:latin typeface="+mn-lt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6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C7C7C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eXo</a:t>
            </a:r>
            <a:r>
              <a:rPr lang="en-US" dirty="0" smtClean="0"/>
              <a:t> Cloud Services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Hosted Solutions</a:t>
            </a:r>
            <a:endParaRPr lang="en-US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6184937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eXo</a:t>
            </a:r>
            <a:r>
              <a:rPr lang="en-US" dirty="0" smtClean="0"/>
              <a:t> Cloud Services</a:t>
            </a:r>
            <a:endParaRPr lang="en-US" dirty="0"/>
          </a:p>
        </p:txBody>
      </p:sp>
      <p:sp>
        <p:nvSpPr>
          <p:cNvPr id="73731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your own cloud with </a:t>
            </a:r>
            <a:r>
              <a:rPr lang="en-US" dirty="0" err="1" smtClean="0"/>
              <a:t>eXo</a:t>
            </a:r>
            <a:r>
              <a:rPr lang="en-US" dirty="0" smtClean="0"/>
              <a:t> Platform 3.5 </a:t>
            </a:r>
            <a:r>
              <a:rPr lang="en-US" dirty="0" err="1" smtClean="0"/>
              <a:t>UXPaaS</a:t>
            </a:r>
            <a:endParaRPr lang="en-US" dirty="0" smtClean="0"/>
          </a:p>
          <a:p>
            <a:pPr lvl="1"/>
            <a:r>
              <a:rPr lang="en-US" dirty="0" smtClean="0"/>
              <a:t>Cloud-enabled infrastructure provides ideal foundation for building a public or private cloud offering</a:t>
            </a:r>
          </a:p>
          <a:p>
            <a:endParaRPr lang="en-US" dirty="0" smtClean="0"/>
          </a:p>
          <a:p>
            <a:r>
              <a:rPr lang="en-US" dirty="0" smtClean="0"/>
              <a:t>Or connect and collaborate in a hosted solution: </a:t>
            </a:r>
            <a:r>
              <a:rPr lang="en-US" dirty="0" err="1" smtClean="0"/>
              <a:t>eXo</a:t>
            </a:r>
            <a:r>
              <a:rPr lang="en-US" dirty="0" smtClean="0"/>
              <a:t> Cloud Services</a:t>
            </a:r>
          </a:p>
          <a:p>
            <a:pPr lvl="1"/>
            <a:r>
              <a:rPr lang="en-US" dirty="0" smtClean="0"/>
              <a:t>Social intranets</a:t>
            </a:r>
          </a:p>
          <a:p>
            <a:pPr lvl="1"/>
            <a:r>
              <a:rPr lang="en-US" dirty="0" smtClean="0"/>
              <a:t>Collaborative development environments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eXo</a:t>
            </a:r>
            <a:r>
              <a:rPr lang="en-US" dirty="0" smtClean="0"/>
              <a:t>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0" dirty="0" smtClean="0">
                <a:latin typeface="Arial" charset="0"/>
                <a:ea typeface="ＭＳ Ｐゴシック" charset="0"/>
                <a:cs typeface="ＭＳ Ｐゴシック" charset="0"/>
              </a:rPr>
              <a:t>Empower companies to deliver </a:t>
            </a:r>
            <a:r>
              <a:rPr lang="en-US" sz="1800" dirty="0" smtClean="0">
                <a:solidFill>
                  <a:srgbClr val="F7C12E"/>
                </a:solidFill>
                <a:latin typeface="Arial" charset="0"/>
                <a:ea typeface="ＭＳ Ｐゴシック" charset="0"/>
                <a:cs typeface="ＭＳ Ｐゴシック" charset="0"/>
              </a:rPr>
              <a:t>connected, collaborative user experiences</a:t>
            </a: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b="0" dirty="0" smtClean="0">
                <a:latin typeface="Arial" charset="0"/>
                <a:ea typeface="ＭＳ Ｐゴシック" charset="0"/>
                <a:cs typeface="ＭＳ Ｐゴシック" charset="0"/>
              </a:rPr>
              <a:t>to their employees, customers and developers, that can be securely deployed</a:t>
            </a:r>
            <a:r>
              <a:rPr lang="en-US" sz="1800" dirty="0" smtClean="0">
                <a:solidFill>
                  <a:srgbClr val="F7C12E"/>
                </a:solidFill>
                <a:latin typeface="Arial" charset="0"/>
                <a:ea typeface="ＭＳ Ｐゴシック" charset="0"/>
                <a:cs typeface="ＭＳ Ｐゴシック" charset="0"/>
              </a:rPr>
              <a:t> on-premises, mobile and cloud environments</a:t>
            </a:r>
            <a:r>
              <a:rPr lang="en-US" sz="1800" b="0" dirty="0" smtClean="0">
                <a:latin typeface="Arial" charset="0"/>
                <a:ea typeface="ＭＳ Ｐゴシック" charset="0"/>
                <a:cs typeface="ＭＳ Ｐゴシック" charset="0"/>
              </a:rPr>
              <a:t>.</a:t>
            </a:r>
          </a:p>
        </p:txBody>
      </p:sp>
      <p:pic>
        <p:nvPicPr>
          <p:cNvPr id="4" name="Picture 26" descr="eXo mission diagram update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29653" y="2514600"/>
            <a:ext cx="653872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onnecteur droit 6"/>
          <p:cNvCxnSpPr/>
          <p:nvPr/>
        </p:nvCxnSpPr>
        <p:spPr>
          <a:xfrm>
            <a:off x="674687" y="4572000"/>
            <a:ext cx="849313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7"/>
          <p:cNvCxnSpPr/>
          <p:nvPr/>
        </p:nvCxnSpPr>
        <p:spPr>
          <a:xfrm flipV="1">
            <a:off x="609600" y="2514600"/>
            <a:ext cx="0" cy="205740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8"/>
          <p:cNvCxnSpPr/>
          <p:nvPr/>
        </p:nvCxnSpPr>
        <p:spPr>
          <a:xfrm flipV="1">
            <a:off x="1527030" y="4267200"/>
            <a:ext cx="0" cy="53340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eXo</a:t>
            </a:r>
            <a:r>
              <a:rPr lang="en-US" cap="none" dirty="0" smtClean="0"/>
              <a:t> </a:t>
            </a:r>
            <a:r>
              <a:rPr lang="en-US" dirty="0" smtClean="0"/>
              <a:t>Cloud Workspaces</a:t>
            </a:r>
          </a:p>
        </p:txBody>
      </p:sp>
      <p:pic>
        <p:nvPicPr>
          <p:cNvPr id="75779" name="Image 4" descr="Screen Shot 2012-01-18 at 5.24.59 A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392238"/>
            <a:ext cx="7924800" cy="429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eXo</a:t>
            </a:r>
            <a:r>
              <a:rPr lang="en-US" cap="none" dirty="0" smtClean="0"/>
              <a:t> </a:t>
            </a:r>
            <a:r>
              <a:rPr lang="en-US" dirty="0" smtClean="0"/>
              <a:t>Cloud Workspaces</a:t>
            </a:r>
            <a:endParaRPr lang="en-US" dirty="0"/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Private</a:t>
            </a:r>
            <a:r>
              <a:rPr lang="en-US" dirty="0" smtClean="0"/>
              <a:t> Enterprise Social </a:t>
            </a:r>
            <a:r>
              <a:rPr lang="en-US" dirty="0" smtClean="0"/>
              <a:t>N</a:t>
            </a:r>
            <a:r>
              <a:rPr lang="en-US" dirty="0" smtClean="0"/>
              <a:t>etwork </a:t>
            </a:r>
            <a:r>
              <a:rPr lang="en-US" dirty="0" smtClean="0"/>
              <a:t>in the</a:t>
            </a:r>
            <a:r>
              <a:rPr lang="en-US" dirty="0" smtClean="0"/>
              <a:t> Cloud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www.cloud-workspaces.com</a:t>
            </a:r>
            <a:endParaRPr lang="en-US" dirty="0" smtClean="0"/>
          </a:p>
          <a:p>
            <a:pPr lvl="1"/>
            <a:r>
              <a:rPr lang="en-US" dirty="0" smtClean="0"/>
              <a:t>Currently in private beta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Social Intranet and Document Collaboration</a:t>
            </a:r>
            <a:endParaRPr lang="en-US" dirty="0" smtClean="0"/>
          </a:p>
          <a:p>
            <a:pPr lvl="1"/>
            <a:r>
              <a:rPr lang="en-US" dirty="0" smtClean="0"/>
              <a:t>S</a:t>
            </a:r>
            <a:r>
              <a:rPr lang="en-US" dirty="0" smtClean="0"/>
              <a:t>ecure, organized file sharing and document management system</a:t>
            </a:r>
          </a:p>
          <a:p>
            <a:pPr lvl="1"/>
            <a:r>
              <a:rPr lang="en-US" dirty="0" smtClean="0"/>
              <a:t>Team calendar, forum, wiki and other built-in apps</a:t>
            </a:r>
            <a:endParaRPr lang="en-US" dirty="0" smtClean="0"/>
          </a:p>
          <a:p>
            <a:pPr lvl="1"/>
            <a:r>
              <a:rPr lang="en-US" dirty="0" smtClean="0"/>
              <a:t>Share ideas, feedback and updates in </a:t>
            </a:r>
            <a:r>
              <a:rPr lang="en-US" dirty="0" smtClean="0"/>
              <a:t>activity streams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Mobile Apps</a:t>
            </a:r>
          </a:p>
          <a:p>
            <a:pPr lvl="1"/>
            <a:r>
              <a:rPr lang="en-US" dirty="0" smtClean="0"/>
              <a:t>Access your documents and dashboards via native mobile apps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Customizable Experience</a:t>
            </a:r>
          </a:p>
          <a:p>
            <a:pPr lvl="1"/>
            <a:r>
              <a:rPr lang="en-US" dirty="0" smtClean="0"/>
              <a:t>Users: drag</a:t>
            </a:r>
            <a:r>
              <a:rPr lang="en-US" dirty="0" smtClean="0"/>
              <a:t>-and drop widgets </a:t>
            </a:r>
            <a:r>
              <a:rPr lang="en-US" dirty="0" smtClean="0"/>
              <a:t>into personalized </a:t>
            </a:r>
            <a:r>
              <a:rPr lang="en-US" dirty="0" smtClean="0"/>
              <a:t>dashboards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Developers: build custom extensions with </a:t>
            </a:r>
            <a:r>
              <a:rPr lang="en-US" dirty="0" smtClean="0"/>
              <a:t>embedded IDE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77828" name="TextBox 3"/>
          <p:cNvSpPr txBox="1">
            <a:spLocks noChangeArrowheads="1"/>
          </p:cNvSpPr>
          <p:nvPr/>
        </p:nvSpPr>
        <p:spPr bwMode="auto">
          <a:xfrm>
            <a:off x="-803275" y="3421063"/>
            <a:ext cx="184150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eXo</a:t>
            </a:r>
            <a:r>
              <a:rPr lang="en-US" cap="none" dirty="0" smtClean="0"/>
              <a:t> </a:t>
            </a:r>
            <a:r>
              <a:rPr lang="en-US" dirty="0" smtClean="0"/>
              <a:t>Cloud IDE</a:t>
            </a:r>
          </a:p>
        </p:txBody>
      </p:sp>
      <p:pic>
        <p:nvPicPr>
          <p:cNvPr id="75779" name="Image 4" descr="Screen Shot 2012-01-18 at 5.24.59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" y="1136649"/>
            <a:ext cx="80010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eXo</a:t>
            </a:r>
            <a:r>
              <a:rPr lang="en-US" cap="none" dirty="0" smtClean="0"/>
              <a:t> </a:t>
            </a:r>
            <a:r>
              <a:rPr lang="en-US" dirty="0" smtClean="0"/>
              <a:t>Cloud IDE</a:t>
            </a:r>
            <a:endParaRPr lang="en-US" dirty="0"/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Hosted Development-as-a-Service</a:t>
            </a:r>
          </a:p>
          <a:p>
            <a:pPr lvl="1"/>
            <a:r>
              <a:rPr lang="en-US" dirty="0" smtClean="0">
                <a:hlinkClick r:id="rId3"/>
              </a:rPr>
              <a:t>www.cloud-ide.com</a:t>
            </a:r>
            <a:endParaRPr lang="en-US" dirty="0" smtClean="0"/>
          </a:p>
          <a:p>
            <a:pPr lvl="1"/>
            <a:r>
              <a:rPr lang="en-US" dirty="0" smtClean="0"/>
              <a:t>A complete desktop IDE in the cloud; no loss of ergonomics or performance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Collaborative Development </a:t>
            </a:r>
          </a:p>
          <a:p>
            <a:pPr lvl="1"/>
            <a:r>
              <a:rPr lang="en-US" dirty="0" smtClean="0"/>
              <a:t>Develop REST services, gadgets, HTML5 and content apps</a:t>
            </a:r>
          </a:p>
          <a:p>
            <a:pPr lvl="1"/>
            <a:r>
              <a:rPr lang="en-US" dirty="0" smtClean="0"/>
              <a:t>Multi-language, multi-framework; focus on Java &amp; Spring but also supporting PHP, Ruby, Groovy, GWT and more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PaaS</a:t>
            </a:r>
            <a:r>
              <a:rPr lang="en-US" dirty="0" smtClean="0"/>
              <a:t> Deployment</a:t>
            </a:r>
          </a:p>
          <a:p>
            <a:pPr lvl="1"/>
            <a:r>
              <a:rPr lang="en-US" dirty="0" err="1" smtClean="0"/>
              <a:t>PaaS</a:t>
            </a:r>
            <a:r>
              <a:rPr lang="en-US" dirty="0" smtClean="0"/>
              <a:t> deployment via </a:t>
            </a:r>
            <a:r>
              <a:rPr lang="en-US" dirty="0" err="1" smtClean="0"/>
              <a:t>Git</a:t>
            </a:r>
            <a:r>
              <a:rPr lang="en-US" dirty="0" smtClean="0"/>
              <a:t> push and/or WAR deployment</a:t>
            </a:r>
          </a:p>
          <a:p>
            <a:pPr lvl="1"/>
            <a:r>
              <a:rPr lang="en-US" dirty="0" smtClean="0"/>
              <a:t>Support for: </a:t>
            </a:r>
            <a:r>
              <a:rPr lang="en-US" dirty="0" err="1" smtClean="0"/>
              <a:t>CloudBees</a:t>
            </a:r>
            <a:r>
              <a:rPr lang="en-US" dirty="0" smtClean="0"/>
              <a:t>, </a:t>
            </a:r>
            <a:r>
              <a:rPr lang="en-US" dirty="0" err="1" smtClean="0"/>
              <a:t>Heroku</a:t>
            </a:r>
            <a:r>
              <a:rPr lang="en-US" dirty="0" smtClean="0"/>
              <a:t>, Red Hat </a:t>
            </a:r>
            <a:r>
              <a:rPr lang="en-US" dirty="0" err="1" smtClean="0"/>
              <a:t>OpenShift</a:t>
            </a:r>
            <a:r>
              <a:rPr lang="en-US" dirty="0" smtClean="0"/>
              <a:t>, Cloud Foundry </a:t>
            </a:r>
          </a:p>
          <a:p>
            <a:pPr lvl="1"/>
            <a:r>
              <a:rPr lang="en-US" dirty="0" smtClean="0"/>
              <a:t>Native </a:t>
            </a:r>
            <a:r>
              <a:rPr lang="en-US" dirty="0" err="1" smtClean="0"/>
              <a:t>Git</a:t>
            </a:r>
            <a:r>
              <a:rPr lang="en-US" dirty="0" smtClean="0"/>
              <a:t> integration; built-in command menu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77828" name="TextBox 3"/>
          <p:cNvSpPr txBox="1">
            <a:spLocks noChangeArrowheads="1"/>
          </p:cNvSpPr>
          <p:nvPr/>
        </p:nvSpPr>
        <p:spPr bwMode="auto">
          <a:xfrm>
            <a:off x="-803275" y="3421063"/>
            <a:ext cx="184150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Success Stories</a:t>
            </a:r>
            <a:endParaRPr lang="en-US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2359943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Pages </a:t>
            </a:r>
            <a:r>
              <a:rPr lang="en-US" dirty="0" err="1" smtClean="0"/>
              <a:t>Jaunes</a:t>
            </a:r>
            <a:r>
              <a:rPr lang="en-US" dirty="0" smtClean="0"/>
              <a:t> - Publishing</a:t>
            </a:r>
            <a:endParaRPr lang="en-US" dirty="0"/>
          </a:p>
        </p:txBody>
      </p:sp>
      <p:sp>
        <p:nvSpPr>
          <p:cNvPr id="50178" name="Espace réservé du contenu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Company</a:t>
            </a:r>
          </a:p>
          <a:p>
            <a:pPr lvl="1"/>
            <a:r>
              <a:rPr lang="en-US" dirty="0" smtClean="0"/>
              <a:t>France's leading business website developer &amp; publisher of printed and online directories (Yellow Pages)</a:t>
            </a:r>
          </a:p>
          <a:p>
            <a:pPr lvl="1"/>
            <a:r>
              <a:rPr lang="en-US" dirty="0" smtClean="0"/>
              <a:t>6th largest worldwide internet advertising revenue platform (500 Million Euros in 2009)</a:t>
            </a:r>
          </a:p>
          <a:p>
            <a:endParaRPr lang="en-US" dirty="0" smtClean="0"/>
          </a:p>
          <a:p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Back office portal to manage:</a:t>
            </a:r>
          </a:p>
          <a:p>
            <a:pPr lvl="2"/>
            <a:r>
              <a:rPr lang="en-US" dirty="0" smtClean="0"/>
              <a:t>Content (pushed on Apache server  when published)</a:t>
            </a:r>
          </a:p>
          <a:p>
            <a:pPr lvl="2"/>
            <a:r>
              <a:rPr lang="en-US" dirty="0" smtClean="0"/>
              <a:t>Applications (for customers/partners/users) as </a:t>
            </a:r>
            <a:r>
              <a:rPr lang="en-US" dirty="0" err="1" smtClean="0"/>
              <a:t>portlets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Competition</a:t>
            </a:r>
          </a:p>
          <a:p>
            <a:pPr lvl="1"/>
            <a:r>
              <a:rPr lang="en-US" dirty="0" err="1" smtClean="0"/>
              <a:t>Liferay</a:t>
            </a:r>
            <a:r>
              <a:rPr lang="en-US" dirty="0" smtClean="0"/>
              <a:t> + </a:t>
            </a:r>
            <a:r>
              <a:rPr lang="en-US" dirty="0" err="1" smtClean="0"/>
              <a:t>OpenCMS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Partner</a:t>
            </a:r>
          </a:p>
          <a:p>
            <a:pPr lvl="1"/>
            <a:r>
              <a:rPr lang="en-US" dirty="0" err="1" smtClean="0"/>
              <a:t>Groupe</a:t>
            </a:r>
            <a:r>
              <a:rPr lang="en-US" dirty="0" smtClean="0"/>
              <a:t> Open (SI)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Why </a:t>
            </a:r>
            <a:r>
              <a:rPr lang="en-US" dirty="0" err="1" smtClean="0"/>
              <a:t>eXo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Single platform for content &amp; apps</a:t>
            </a:r>
          </a:p>
          <a:p>
            <a:pPr lvl="1"/>
            <a:r>
              <a:rPr lang="en-US" dirty="0" smtClean="0"/>
              <a:t>Standard-based (JCR, </a:t>
            </a:r>
            <a:r>
              <a:rPr lang="en-US" dirty="0" err="1" smtClean="0"/>
              <a:t>portlets</a:t>
            </a:r>
            <a:r>
              <a:rPr lang="en-US" dirty="0" smtClean="0"/>
              <a:t>, gadgets, </a:t>
            </a:r>
            <a:r>
              <a:rPr lang="en-US" dirty="0" err="1" smtClean="0"/>
              <a:t>xCMIS</a:t>
            </a:r>
            <a:r>
              <a:rPr lang="en-US" dirty="0" smtClean="0"/>
              <a:t>…)</a:t>
            </a:r>
          </a:p>
          <a:p>
            <a:endParaRPr lang="en-US" dirty="0" smtClean="0"/>
          </a:p>
        </p:txBody>
      </p:sp>
      <p:grpSp>
        <p:nvGrpSpPr>
          <p:cNvPr id="2" name="Grouper 3"/>
          <p:cNvGrpSpPr/>
          <p:nvPr/>
        </p:nvGrpSpPr>
        <p:grpSpPr>
          <a:xfrm>
            <a:off x="5029200" y="3474720"/>
            <a:ext cx="3263994" cy="2706726"/>
            <a:chOff x="4876800" y="3055512"/>
            <a:chExt cx="3530600" cy="2927814"/>
          </a:xfrm>
        </p:grpSpPr>
        <p:pic>
          <p:nvPicPr>
            <p:cNvPr id="3" name="Image 2" descr="imac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4876800" y="3055512"/>
              <a:ext cx="3530600" cy="2927814"/>
            </a:xfrm>
            <a:prstGeom prst="rect">
              <a:avLst/>
            </a:prstGeom>
          </p:spPr>
        </p:pic>
        <p:pic>
          <p:nvPicPr>
            <p:cNvPr id="50179" name="Picture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3276600"/>
              <a:ext cx="3124200" cy="1752600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tx1">
                  <a:alpha val="75000"/>
                </a:schemeClr>
              </a:glow>
              <a:softEdge rad="25400"/>
            </a:effectLst>
            <a:extLst>
              <a:ext uri="{909E8E84-426E-40dd-AFC4-6F175D3DCCD1}">
  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M6 – TV Media</a:t>
            </a:r>
            <a:endParaRPr lang="en-US" dirty="0"/>
          </a:p>
        </p:txBody>
      </p:sp>
      <p:sp>
        <p:nvSpPr>
          <p:cNvPr id="51202" name="Espace réservé du contenu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Company</a:t>
            </a:r>
          </a:p>
          <a:p>
            <a:pPr lvl="1"/>
            <a:r>
              <a:rPr lang="en-US" dirty="0" smtClean="0"/>
              <a:t>France-based audiovisual company specializing in the production, distribution and marketing of television programs</a:t>
            </a:r>
          </a:p>
          <a:p>
            <a:pPr lvl="1"/>
            <a:r>
              <a:rPr lang="en-US" dirty="0" smtClean="0"/>
              <a:t>2009 revenue of 1.4 Billion Euros</a:t>
            </a:r>
          </a:p>
          <a:p>
            <a:endParaRPr lang="en-US" dirty="0" smtClean="0"/>
          </a:p>
          <a:p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Create the next generation of M6 intranet</a:t>
            </a:r>
          </a:p>
          <a:p>
            <a:pPr lvl="1"/>
            <a:r>
              <a:rPr lang="en-US" dirty="0" smtClean="0"/>
              <a:t>Offer a true collaboration platform for 3,000 users to share and exchange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Competition</a:t>
            </a:r>
          </a:p>
          <a:p>
            <a:pPr lvl="1"/>
            <a:r>
              <a:rPr lang="en-US" dirty="0" smtClean="0"/>
              <a:t>EMC </a:t>
            </a:r>
            <a:r>
              <a:rPr lang="en-US" dirty="0" err="1" smtClean="0"/>
              <a:t>Documentum</a:t>
            </a:r>
            <a:r>
              <a:rPr lang="en-US" dirty="0" smtClean="0"/>
              <a:t> + BEA </a:t>
            </a:r>
            <a:r>
              <a:rPr lang="en-US" dirty="0" err="1" smtClean="0"/>
              <a:t>Weblogic</a:t>
            </a: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Partner</a:t>
            </a:r>
          </a:p>
          <a:p>
            <a:pPr lvl="1"/>
            <a:r>
              <a:rPr lang="en-US" dirty="0" err="1" smtClean="0"/>
              <a:t>Business&amp;Decision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Why </a:t>
            </a:r>
            <a:r>
              <a:rPr lang="en-US" dirty="0" err="1" smtClean="0"/>
              <a:t>eXo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Flexibility to easily customize and add features</a:t>
            </a:r>
          </a:p>
          <a:p>
            <a:pPr lvl="1"/>
            <a:r>
              <a:rPr lang="en-US" dirty="0" smtClean="0"/>
              <a:t>Lower cost and higher ROI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3" name="Grouper 2"/>
          <p:cNvGrpSpPr/>
          <p:nvPr/>
        </p:nvGrpSpPr>
        <p:grpSpPr>
          <a:xfrm>
            <a:off x="4495800" y="2590800"/>
            <a:ext cx="4655670" cy="3860800"/>
            <a:chOff x="4390465" y="2590800"/>
            <a:chExt cx="4655670" cy="3860800"/>
          </a:xfrm>
        </p:grpSpPr>
        <p:pic>
          <p:nvPicPr>
            <p:cNvPr id="2" name="Image 1" descr="macbook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4390465" y="2590800"/>
              <a:ext cx="4655670" cy="3860800"/>
            </a:xfrm>
            <a:prstGeom prst="rect">
              <a:avLst/>
            </a:prstGeom>
          </p:spPr>
        </p:pic>
        <p:pic>
          <p:nvPicPr>
            <p:cNvPr id="51203" name="Picture 7" descr="M6-screenshot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t="14893" b="4364"/>
            <a:stretch/>
          </p:blipFill>
          <p:spPr bwMode="auto">
            <a:xfrm>
              <a:off x="5218793" y="3603027"/>
              <a:ext cx="2858407" cy="1807173"/>
            </a:xfrm>
            <a:prstGeom prst="rect">
              <a:avLst/>
            </a:prstGeom>
            <a:noFill/>
            <a:ln>
              <a:noFill/>
            </a:ln>
            <a:effectLst>
              <a:glow rad="50800">
                <a:schemeClr val="tx1">
                  <a:alpha val="75000"/>
                </a:schemeClr>
              </a:glow>
              <a:softEdge rad="25400"/>
            </a:effectLst>
            <a:extLst>
              <a:ext uri="{909E8E84-426E-40dd-AFC4-6F175D3DCCD1}">
  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Generali</a:t>
            </a:r>
            <a:r>
              <a:rPr lang="en-US" dirty="0" smtClean="0"/>
              <a:t> - Insurance</a:t>
            </a:r>
            <a:endParaRPr lang="en-US" dirty="0"/>
          </a:p>
        </p:txBody>
      </p:sp>
      <p:sp>
        <p:nvSpPr>
          <p:cNvPr id="52226" name="Espace réservé du contenu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Company</a:t>
            </a:r>
          </a:p>
          <a:p>
            <a:pPr lvl="1"/>
            <a:r>
              <a:rPr lang="en-US" dirty="0" smtClean="0"/>
              <a:t>European leader in insurance sector</a:t>
            </a:r>
          </a:p>
          <a:p>
            <a:pPr lvl="1"/>
            <a:r>
              <a:rPr lang="en-US" dirty="0" err="1" smtClean="0"/>
              <a:t>Generali</a:t>
            </a:r>
            <a:r>
              <a:rPr lang="en-US" dirty="0" smtClean="0"/>
              <a:t> France = 14 Billion Euros revenue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Update homegrown sales management extranet without losing legacy content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Competition</a:t>
            </a:r>
          </a:p>
          <a:p>
            <a:pPr lvl="1"/>
            <a:r>
              <a:rPr lang="en-US" dirty="0" smtClean="0"/>
              <a:t>IBM </a:t>
            </a:r>
            <a:r>
              <a:rPr lang="en-US" dirty="0" err="1" smtClean="0"/>
              <a:t>WebSphere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Partner</a:t>
            </a:r>
          </a:p>
          <a:p>
            <a:pPr lvl="1"/>
            <a:r>
              <a:rPr lang="en-US" dirty="0" smtClean="0"/>
              <a:t>Bull France (provides L1 support)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Why </a:t>
            </a:r>
            <a:r>
              <a:rPr lang="en-US" dirty="0" err="1" smtClean="0"/>
              <a:t>eXo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Broad support of standards and technologies</a:t>
            </a:r>
          </a:p>
          <a:p>
            <a:pPr lvl="1"/>
            <a:r>
              <a:rPr lang="en-US" dirty="0" smtClean="0"/>
              <a:t>Ability to reuse existing content and deploy a new extranet for the sales team in only a few months</a:t>
            </a:r>
          </a:p>
          <a:p>
            <a:endParaRPr lang="en-US" dirty="0"/>
          </a:p>
        </p:txBody>
      </p:sp>
      <p:grpSp>
        <p:nvGrpSpPr>
          <p:cNvPr id="2" name="Grouper 3"/>
          <p:cNvGrpSpPr/>
          <p:nvPr/>
        </p:nvGrpSpPr>
        <p:grpSpPr>
          <a:xfrm>
            <a:off x="533400" y="2808249"/>
            <a:ext cx="3505200" cy="2906751"/>
            <a:chOff x="394447" y="3228283"/>
            <a:chExt cx="3505200" cy="2906751"/>
          </a:xfrm>
        </p:grpSpPr>
        <p:pic>
          <p:nvPicPr>
            <p:cNvPr id="3" name="Image 2" descr="imac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394447" y="3228283"/>
              <a:ext cx="3505200" cy="2906751"/>
            </a:xfrm>
            <a:prstGeom prst="rect">
              <a:avLst/>
            </a:prstGeom>
          </p:spPr>
        </p:pic>
        <p:pic>
          <p:nvPicPr>
            <p:cNvPr id="52227" name="Picture 8" descr="screen-capture-82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b="14147"/>
            <a:stretch/>
          </p:blipFill>
          <p:spPr bwMode="auto">
            <a:xfrm>
              <a:off x="609600" y="3429000"/>
              <a:ext cx="3124200" cy="1766339"/>
            </a:xfrm>
            <a:prstGeom prst="rect">
              <a:avLst/>
            </a:prstGeom>
            <a:noFill/>
            <a:ln>
              <a:noFill/>
            </a:ln>
            <a:effectLst>
              <a:glow rad="88900">
                <a:schemeClr val="tx1">
                  <a:alpha val="75000"/>
                </a:schemeClr>
              </a:glow>
              <a:softEdge rad="25400"/>
            </a:effectLst>
            <a:extLst>
              <a:ext uri="{909E8E84-426E-40dd-AFC4-6F175D3DCCD1}">
  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Belgium Ministry of Finance - Public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Ministry of Finance needed to eliminate information silos with departments using many different software solutions (SharePoint, </a:t>
            </a:r>
            <a:r>
              <a:rPr lang="en-US" dirty="0" err="1" smtClean="0"/>
              <a:t>FileNet</a:t>
            </a:r>
            <a:r>
              <a:rPr lang="en-US" dirty="0" smtClean="0"/>
              <a:t>…)</a:t>
            </a:r>
          </a:p>
          <a:p>
            <a:endParaRPr lang="en-US" dirty="0" smtClean="0"/>
          </a:p>
          <a:p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Build a centralized system for collaboration that could be managed by its own IT department </a:t>
            </a:r>
          </a:p>
          <a:p>
            <a:pPr lvl="1"/>
            <a:r>
              <a:rPr lang="en-US" dirty="0" smtClean="0"/>
              <a:t>Standardize on a rich portal platform with collaboration tools to connect up to 30,000 intended users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Competition</a:t>
            </a:r>
          </a:p>
          <a:p>
            <a:pPr lvl="1"/>
            <a:r>
              <a:rPr lang="en-US" dirty="0" smtClean="0"/>
              <a:t>Bid process with many large software vendors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Partner</a:t>
            </a:r>
          </a:p>
          <a:p>
            <a:pPr lvl="1"/>
            <a:r>
              <a:rPr lang="en-US" dirty="0" smtClean="0"/>
              <a:t>Bull Belgium (SI, Support and Dev.)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</a:t>
            </a:r>
            <a:r>
              <a:rPr lang="en-US" dirty="0" err="1" smtClean="0"/>
              <a:t>eXo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Improved productivity, communication and knowledge sharing</a:t>
            </a:r>
          </a:p>
          <a:p>
            <a:pPr lvl="1"/>
            <a:r>
              <a:rPr lang="en-US" dirty="0" smtClean="0"/>
              <a:t>Integrated email, calendaring, document management, and contact management solution</a:t>
            </a:r>
          </a:p>
          <a:p>
            <a:endParaRPr lang="en-US" dirty="0"/>
          </a:p>
        </p:txBody>
      </p:sp>
      <p:grpSp>
        <p:nvGrpSpPr>
          <p:cNvPr id="3" name="Grouper 2"/>
          <p:cNvGrpSpPr/>
          <p:nvPr/>
        </p:nvGrpSpPr>
        <p:grpSpPr>
          <a:xfrm>
            <a:off x="4876800" y="3363168"/>
            <a:ext cx="4030580" cy="3342432"/>
            <a:chOff x="5562600" y="3277763"/>
            <a:chExt cx="3654062" cy="3030198"/>
          </a:xfrm>
        </p:grpSpPr>
        <p:pic>
          <p:nvPicPr>
            <p:cNvPr id="2" name="Image 1" descr="macbook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5562600" y="3277763"/>
              <a:ext cx="3654062" cy="3030198"/>
            </a:xfrm>
            <a:prstGeom prst="rect">
              <a:avLst/>
            </a:prstGeom>
          </p:spPr>
        </p:pic>
        <p:pic>
          <p:nvPicPr>
            <p:cNvPr id="53251" name="Picture 7" descr="spff-screenshot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776" y="4082564"/>
              <a:ext cx="2249424" cy="1381378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tx1">
                  <a:alpha val="75000"/>
                </a:schemeClr>
              </a:glow>
              <a:softEdge rad="25400"/>
            </a:effectLst>
            <a:extLst>
              <a:ext uri="{909E8E84-426E-40dd-AFC4-6F175D3DCCD1}">
  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Our Business Model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Subscriptions &amp; Professional Services</a:t>
            </a:r>
            <a:endParaRPr lang="en-US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7120717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Facts</a:t>
            </a:r>
            <a:endParaRPr lang="en-US" dirty="0"/>
          </a:p>
        </p:txBody>
      </p:sp>
      <p:sp>
        <p:nvSpPr>
          <p:cNvPr id="13314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pPr lvl="1"/>
            <a:r>
              <a:rPr lang="en-US" dirty="0" smtClean="0"/>
              <a:t>Founded in 2003; venture-backed since 2010</a:t>
            </a:r>
          </a:p>
          <a:p>
            <a:pPr lvl="1"/>
            <a:r>
              <a:rPr lang="en-US" dirty="0" smtClean="0"/>
              <a:t>Headquarters: San Francisco (US), France (global)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Our Team</a:t>
            </a:r>
          </a:p>
          <a:p>
            <a:pPr lvl="1"/>
            <a:r>
              <a:rPr lang="en-US" dirty="0" smtClean="0"/>
              <a:t>Veterans from </a:t>
            </a:r>
            <a:r>
              <a:rPr lang="en-US" dirty="0" err="1" smtClean="0"/>
              <a:t>JBoss</a:t>
            </a:r>
            <a:r>
              <a:rPr lang="en-US" dirty="0" smtClean="0"/>
              <a:t>, Red Hat, HP, Oracle, </a:t>
            </a:r>
            <a:r>
              <a:rPr lang="en-US" dirty="0" err="1" smtClean="0"/>
              <a:t>Hyperic</a:t>
            </a:r>
            <a:r>
              <a:rPr lang="en-US" dirty="0" smtClean="0"/>
              <a:t>, BCG </a:t>
            </a:r>
            <a:endParaRPr lang="en-US" dirty="0" smtClean="0"/>
          </a:p>
          <a:p>
            <a:pPr lvl="1"/>
            <a:r>
              <a:rPr lang="en-US" dirty="0" smtClean="0"/>
              <a:t>Cos</a:t>
            </a:r>
            <a:r>
              <a:rPr lang="en-US" dirty="0" smtClean="0"/>
              <a:t>t-efficient </a:t>
            </a:r>
            <a:r>
              <a:rPr lang="en-US" dirty="0" smtClean="0"/>
              <a:t>distributed model; 175 employees worldwide (US, France, Ukraine, Vietnam, Tunisia)</a:t>
            </a:r>
          </a:p>
          <a:p>
            <a:pPr lvl="1"/>
            <a:endParaRPr lang="en-US" dirty="0" smtClean="0"/>
          </a:p>
        </p:txBody>
      </p:sp>
      <p:sp>
        <p:nvSpPr>
          <p:cNvPr id="13315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What We Offer</a:t>
            </a:r>
          </a:p>
          <a:p>
            <a:pPr lvl="1"/>
            <a:r>
              <a:rPr lang="en-US" dirty="0" smtClean="0"/>
              <a:t>Subscription</a:t>
            </a:r>
            <a:r>
              <a:rPr lang="en-US" dirty="0" smtClean="0"/>
              <a:t> </a:t>
            </a:r>
            <a:r>
              <a:rPr lang="en-US" dirty="0" smtClean="0"/>
              <a:t>model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Training and professional services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Core Competencies</a:t>
            </a:r>
          </a:p>
          <a:p>
            <a:pPr lvl="1"/>
            <a:r>
              <a:rPr lang="en-US" dirty="0" smtClean="0"/>
              <a:t>Long Java history – implemented first </a:t>
            </a:r>
            <a:r>
              <a:rPr lang="en-US" dirty="0" err="1" smtClean="0"/>
              <a:t>portlet</a:t>
            </a:r>
            <a:r>
              <a:rPr lang="en-US" dirty="0" smtClean="0"/>
              <a:t> spec (JSR-168</a:t>
            </a:r>
            <a:r>
              <a:rPr lang="en-US" dirty="0" smtClean="0"/>
              <a:t>); </a:t>
            </a:r>
            <a:r>
              <a:rPr lang="en-US" dirty="0" smtClean="0"/>
              <a:t>led to first customer, US </a:t>
            </a:r>
            <a:r>
              <a:rPr lang="en-US" dirty="0" err="1" smtClean="0"/>
              <a:t>DoD</a:t>
            </a:r>
            <a:endParaRPr lang="en-US" dirty="0" smtClean="0"/>
          </a:p>
          <a:p>
            <a:pPr lvl="1"/>
            <a:r>
              <a:rPr lang="en-US" dirty="0" smtClean="0"/>
              <a:t>Open source foundation</a:t>
            </a:r>
          </a:p>
          <a:p>
            <a:pPr lvl="1"/>
            <a:r>
              <a:rPr lang="en-US" dirty="0" smtClean="0"/>
              <a:t>Standards support (e.g. CMIS, JCR, </a:t>
            </a:r>
            <a:r>
              <a:rPr lang="en-US" dirty="0" err="1" smtClean="0"/>
              <a:t>portlets</a:t>
            </a:r>
            <a:r>
              <a:rPr lang="en-US" dirty="0" smtClean="0"/>
              <a:t>, </a:t>
            </a:r>
            <a:r>
              <a:rPr lang="en-US" dirty="0" err="1" smtClean="0"/>
              <a:t>OpenSocial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Subscription Benefits</a:t>
            </a:r>
            <a:endParaRPr lang="en-US" dirty="0"/>
          </a:p>
        </p:txBody>
      </p:sp>
      <p:sp>
        <p:nvSpPr>
          <p:cNvPr id="55298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Certified Production-Ready Software</a:t>
            </a:r>
          </a:p>
          <a:p>
            <a:pPr lvl="1"/>
            <a:r>
              <a:rPr lang="en-US" dirty="0" smtClean="0"/>
              <a:t>Multi-year support and update policies</a:t>
            </a:r>
          </a:p>
          <a:p>
            <a:pPr lvl="1"/>
            <a:r>
              <a:rPr lang="en-US" dirty="0" smtClean="0"/>
              <a:t>Includes features not available in community project</a:t>
            </a:r>
          </a:p>
          <a:p>
            <a:pPr lvl="1"/>
            <a:r>
              <a:rPr lang="en-US" dirty="0" smtClean="0"/>
              <a:t>Access to all supported versions 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 Documentation &amp;  Knowledge Base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 Maintenance Program</a:t>
            </a:r>
          </a:p>
          <a:p>
            <a:pPr lvl="1"/>
            <a:r>
              <a:rPr lang="en-US" dirty="0" smtClean="0"/>
              <a:t>Delivering certified updates, patches and bug fixes</a:t>
            </a:r>
          </a:p>
          <a:p>
            <a:pPr lvl="1"/>
            <a:r>
              <a:rPr lang="en-US" dirty="0" smtClean="0"/>
              <a:t>Access and support for new versions released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 Enterprise Class Support </a:t>
            </a:r>
          </a:p>
          <a:p>
            <a:pPr lvl="1"/>
            <a:r>
              <a:rPr lang="en-US" dirty="0" smtClean="0"/>
              <a:t>Unlimited incidents </a:t>
            </a:r>
          </a:p>
          <a:p>
            <a:pPr lvl="1"/>
            <a:r>
              <a:rPr lang="en-US" dirty="0" smtClean="0"/>
              <a:t>Coverage up to 24*7 with 1 hour response time‏</a:t>
            </a:r>
            <a:br>
              <a:rPr lang="en-US" dirty="0" smtClean="0"/>
            </a:br>
            <a:endParaRPr lang="en-US" dirty="0" smtClean="0"/>
          </a:p>
          <a:p>
            <a:endParaRPr lang="fr-F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02428371"/>
              </p:ext>
            </p:extLst>
          </p:nvPr>
        </p:nvGraphicFramePr>
        <p:xfrm>
          <a:off x="609600" y="1099795"/>
          <a:ext cx="7924800" cy="4782234"/>
        </p:xfrm>
        <a:graphic>
          <a:graphicData uri="http://schemas.openxmlformats.org/drawingml/2006/table">
            <a:tbl>
              <a:tblPr/>
              <a:tblGrid>
                <a:gridCol w="3200400"/>
                <a:gridCol w="2147888"/>
                <a:gridCol w="2576512"/>
              </a:tblGrid>
              <a:tr h="4873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eXo PLATFORM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EXPRESS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eXo PLATFORM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PROFESSIONAL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Enterprise Portal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 Management</a:t>
                      </a:r>
                      <a:b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</a:b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 (ECM, WCM, DMS)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Development Tools</a:t>
                      </a:r>
                      <a:b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</a:b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 (IDE, JCR and more)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Social Networks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7C7C7C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7C7C7C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Knowledge Management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Collaboration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&amp; Mobile Apps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Cloud Ready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Ellipse 7"/>
          <p:cNvSpPr/>
          <p:nvPr/>
        </p:nvSpPr>
        <p:spPr>
          <a:xfrm>
            <a:off x="4876800" y="182880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4876800" y="2401887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4876800" y="2973387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/>
          <p:cNvSpPr/>
          <p:nvPr/>
        </p:nvSpPr>
        <p:spPr>
          <a:xfrm>
            <a:off x="7162800" y="350520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llipse 11"/>
          <p:cNvSpPr/>
          <p:nvPr/>
        </p:nvSpPr>
        <p:spPr>
          <a:xfrm>
            <a:off x="7162800" y="396240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Ellipse 12"/>
          <p:cNvSpPr/>
          <p:nvPr/>
        </p:nvSpPr>
        <p:spPr>
          <a:xfrm>
            <a:off x="7162800" y="2973387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7162800" y="2401887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llipse 15"/>
          <p:cNvSpPr/>
          <p:nvPr/>
        </p:nvSpPr>
        <p:spPr>
          <a:xfrm>
            <a:off x="7162800" y="182880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Subscription Editions</a:t>
            </a:r>
            <a:endParaRPr lang="en-US" dirty="0"/>
          </a:p>
        </p:txBody>
      </p:sp>
      <p:sp>
        <p:nvSpPr>
          <p:cNvPr id="17" name="Ellipse 16"/>
          <p:cNvSpPr/>
          <p:nvPr/>
        </p:nvSpPr>
        <p:spPr>
          <a:xfrm>
            <a:off x="7162800" y="449580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/>
          <p:cNvSpPr/>
          <p:nvPr/>
        </p:nvSpPr>
        <p:spPr>
          <a:xfrm>
            <a:off x="7162800" y="502920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88094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89508274"/>
              </p:ext>
            </p:extLst>
          </p:nvPr>
        </p:nvGraphicFramePr>
        <p:xfrm>
          <a:off x="609600" y="1524000"/>
          <a:ext cx="7924800" cy="3443337"/>
        </p:xfrm>
        <a:graphic>
          <a:graphicData uri="http://schemas.openxmlformats.org/drawingml/2006/table">
            <a:tbl>
              <a:tblPr/>
              <a:tblGrid>
                <a:gridCol w="2673350"/>
                <a:gridCol w="2674938"/>
                <a:gridCol w="2576512"/>
              </a:tblGrid>
              <a:tr h="4873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STANDARD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PREMIUM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Certified production-ready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software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Maintenance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 program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New versions released during the subscription lifetime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Enterprise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 support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Business Hours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24/7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Documentation &amp;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 knowledge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base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Ellipse 7"/>
          <p:cNvSpPr/>
          <p:nvPr/>
        </p:nvSpPr>
        <p:spPr>
          <a:xfrm>
            <a:off x="4457700" y="2173287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4457700" y="2744787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4457700" y="335280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/>
          <p:cNvSpPr/>
          <p:nvPr/>
        </p:nvSpPr>
        <p:spPr>
          <a:xfrm>
            <a:off x="4457700" y="457200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llipse 11"/>
          <p:cNvSpPr/>
          <p:nvPr/>
        </p:nvSpPr>
        <p:spPr>
          <a:xfrm>
            <a:off x="7162800" y="457200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Ellipse 12"/>
          <p:cNvSpPr/>
          <p:nvPr/>
        </p:nvSpPr>
        <p:spPr>
          <a:xfrm>
            <a:off x="7162800" y="335280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7162800" y="2744787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llipse 15"/>
          <p:cNvSpPr/>
          <p:nvPr/>
        </p:nvSpPr>
        <p:spPr>
          <a:xfrm>
            <a:off x="7162800" y="2173287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Subscription</a:t>
            </a:r>
            <a:r>
              <a:rPr lang="en-US" dirty="0" smtClean="0"/>
              <a:t> SLA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91217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Selecting the Right Subscription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29090832"/>
              </p:ext>
            </p:extLst>
          </p:nvPr>
        </p:nvGraphicFramePr>
        <p:xfrm>
          <a:off x="457200" y="1143000"/>
          <a:ext cx="8000999" cy="4879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8410"/>
                <a:gridCol w="918147"/>
                <a:gridCol w="918147"/>
                <a:gridCol w="918147"/>
                <a:gridCol w="918148"/>
              </a:tblGrid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cap="all" dirty="0" smtClean="0">
                          <a:effectLst/>
                          <a:latin typeface="Arial"/>
                          <a:cs typeface="Arial"/>
                        </a:rPr>
                        <a:t>Subscription TYPE</a:t>
                      </a: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C52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TERM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C52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SLA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C52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PRICE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C52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SELECT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C52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93700">
                <a:tc gridSpan="5"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Arial"/>
                          <a:cs typeface="Arial"/>
                        </a:rPr>
                        <a:t>EXPRESS</a:t>
                      </a:r>
                      <a:r>
                        <a:rPr lang="en-US" sz="1200" b="1" baseline="0" dirty="0" smtClean="0">
                          <a:latin typeface="Arial"/>
                          <a:cs typeface="Arial"/>
                        </a:rPr>
                        <a:t> EDITION</a:t>
                      </a:r>
                      <a:endParaRPr lang="en-US" sz="1200" b="1" dirty="0"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C52C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3700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>
                          <a:effectLst/>
                          <a:latin typeface="+mn-lt"/>
                        </a:rPr>
                        <a:t>eXo Platform </a:t>
                      </a:r>
                      <a:r>
                        <a:rPr lang="pt-BR" sz="1200" b="0" i="0" u="none" strike="noStrike" dirty="0" smtClean="0">
                          <a:effectLst/>
                          <a:latin typeface="+mn-lt"/>
                        </a:rPr>
                        <a:t>3.5 </a:t>
                      </a:r>
                      <a:r>
                        <a:rPr lang="pt-BR" sz="1200" b="0" i="0" u="none" strike="noStrike" dirty="0">
                          <a:effectLst/>
                          <a:latin typeface="+mn-lt"/>
                        </a:rPr>
                        <a:t>- EXPRESS </a:t>
                      </a:r>
                      <a:r>
                        <a:rPr lang="fr-FR" sz="1200" b="0" i="0" u="none" strike="noStrike" dirty="0" smtClean="0">
                          <a:effectLst/>
                          <a:latin typeface="+mn-lt"/>
                        </a:rPr>
                        <a:t>–</a:t>
                      </a:r>
                      <a:r>
                        <a:rPr lang="pt-BR" sz="1200" b="0" i="0" u="none" strike="noStrike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pt-BR" sz="1200" b="0" i="0" u="none" strike="noStrike" dirty="0">
                          <a:effectLst/>
                          <a:latin typeface="+mn-lt"/>
                        </a:rPr>
                        <a:t>Standard </a:t>
                      </a:r>
                      <a:r>
                        <a:rPr lang="pt-BR" sz="1200" b="0" i="0" u="none" strike="noStrike" dirty="0" smtClean="0">
                          <a:effectLst/>
                          <a:latin typeface="+mn-lt"/>
                        </a:rPr>
                        <a:t>8 </a:t>
                      </a:r>
                      <a:r>
                        <a:rPr lang="pt-BR" sz="1200" b="0" i="0" u="none" strike="noStrike" dirty="0">
                          <a:effectLst/>
                          <a:latin typeface="+mn-lt"/>
                        </a:rPr>
                        <a:t>Cores</a:t>
                      </a:r>
                    </a:p>
                  </a:txBody>
                  <a:tcPr marL="6600" marR="6600" marT="6600" marB="0" anchor="b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+mn-lt"/>
                          <a:cs typeface="Arial"/>
                        </a:rPr>
                        <a:t>1</a:t>
                      </a:r>
                      <a:r>
                        <a:rPr lang="en-US" sz="1200" baseline="0" dirty="0" smtClean="0">
                          <a:solidFill>
                            <a:srgbClr val="7C7C7C"/>
                          </a:solidFill>
                          <a:latin typeface="+mn-lt"/>
                          <a:cs typeface="Arial"/>
                        </a:rPr>
                        <a:t> Year</a:t>
                      </a:r>
                      <a:endParaRPr lang="en-US" sz="1200" dirty="0">
                        <a:solidFill>
                          <a:srgbClr val="7C7C7C"/>
                        </a:solidFill>
                        <a:latin typeface="+mn-lt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Standard</a:t>
                      </a:r>
                      <a:endParaRPr lang="en-US" sz="12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22 500 $</a:t>
                      </a:r>
                      <a:endParaRPr lang="en-US" sz="12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7C7C7C"/>
                          </a:solidFill>
                          <a:latin typeface="ＭＳ ゴシック"/>
                          <a:ea typeface="ＭＳ ゴシック"/>
                          <a:cs typeface="ＭＳ ゴシック"/>
                        </a:rPr>
                        <a:t>☐</a:t>
                      </a:r>
                      <a:endParaRPr lang="en-US" sz="16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>
                          <a:effectLst/>
                          <a:latin typeface="+mn-lt"/>
                        </a:rPr>
                        <a:t>eXo Platform </a:t>
                      </a:r>
                      <a:r>
                        <a:rPr lang="pt-BR" sz="1200" b="0" i="0" u="none" strike="noStrike" dirty="0" smtClean="0">
                          <a:effectLst/>
                          <a:latin typeface="+mn-lt"/>
                        </a:rPr>
                        <a:t>3.5- </a:t>
                      </a:r>
                      <a:r>
                        <a:rPr lang="pt-BR" sz="1200" b="0" i="0" u="none" strike="noStrike" dirty="0">
                          <a:effectLst/>
                          <a:latin typeface="+mn-lt"/>
                        </a:rPr>
                        <a:t>EXPRESS - Standard 16 Cores</a:t>
                      </a:r>
                    </a:p>
                  </a:txBody>
                  <a:tcPr marL="6600" marR="6600" marT="6600" marB="0" anchor="b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+mn-lt"/>
                          <a:cs typeface="Arial"/>
                        </a:rPr>
                        <a:t>1</a:t>
                      </a:r>
                      <a:r>
                        <a:rPr lang="en-US" sz="1200" baseline="0" dirty="0" smtClean="0">
                          <a:solidFill>
                            <a:srgbClr val="7C7C7C"/>
                          </a:solidFill>
                          <a:latin typeface="+mn-lt"/>
                          <a:cs typeface="Arial"/>
                        </a:rPr>
                        <a:t> Year</a:t>
                      </a:r>
                      <a:endParaRPr lang="en-US" sz="1200" dirty="0">
                        <a:solidFill>
                          <a:srgbClr val="7C7C7C"/>
                        </a:solidFill>
                        <a:latin typeface="+mn-lt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Standard</a:t>
                      </a:r>
                      <a:endParaRPr lang="en-US" sz="12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35</a:t>
                      </a:r>
                      <a:r>
                        <a:rPr lang="en-US" sz="1200" baseline="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 500 $</a:t>
                      </a:r>
                      <a:endParaRPr lang="en-US" sz="12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7C7C7C"/>
                          </a:solidFill>
                          <a:latin typeface="ＭＳ ゴシック"/>
                          <a:ea typeface="ＭＳ ゴシック"/>
                          <a:cs typeface="ＭＳ ゴシック"/>
                        </a:rPr>
                        <a:t>☐</a:t>
                      </a:r>
                      <a:endParaRPr lang="en-US" sz="16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>
                          <a:effectLst/>
                          <a:latin typeface="+mn-lt"/>
                        </a:rPr>
                        <a:t>eXo Platform </a:t>
                      </a:r>
                      <a:r>
                        <a:rPr lang="pt-BR" sz="1200" b="0" i="0" u="none" strike="noStrike" dirty="0" smtClean="0">
                          <a:effectLst/>
                          <a:latin typeface="+mn-lt"/>
                        </a:rPr>
                        <a:t>3.5 </a:t>
                      </a:r>
                      <a:r>
                        <a:rPr lang="pt-BR" sz="1200" b="0" i="0" u="none" strike="noStrike" dirty="0">
                          <a:effectLst/>
                          <a:latin typeface="+mn-lt"/>
                        </a:rPr>
                        <a:t>- EXPRESS </a:t>
                      </a:r>
                      <a:r>
                        <a:rPr lang="fr-FR" sz="1200" b="0" i="0" u="none" strike="noStrike" dirty="0" smtClean="0">
                          <a:effectLst/>
                          <a:latin typeface="+mn-lt"/>
                        </a:rPr>
                        <a:t>–</a:t>
                      </a:r>
                      <a:r>
                        <a:rPr lang="pt-BR" sz="1200" b="0" i="0" u="none" strike="noStrike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pt-BR" sz="1200" b="0" i="0" u="none" strike="noStrike" dirty="0">
                          <a:effectLst/>
                          <a:latin typeface="+mn-lt"/>
                        </a:rPr>
                        <a:t>Standard </a:t>
                      </a:r>
                      <a:r>
                        <a:rPr lang="pt-BR" sz="1200" b="0" i="0" u="none" strike="noStrike" dirty="0" smtClean="0">
                          <a:effectLst/>
                          <a:latin typeface="+mn-lt"/>
                        </a:rPr>
                        <a:t>64 Cores</a:t>
                      </a:r>
                      <a:endParaRPr lang="pt-BR" sz="1200" b="0" i="0" u="none" strike="noStrike" dirty="0">
                        <a:effectLst/>
                        <a:latin typeface="+mn-lt"/>
                      </a:endParaRPr>
                    </a:p>
                  </a:txBody>
                  <a:tcPr marL="6600" marR="6600" marT="6600" marB="0" anchor="b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+mn-lt"/>
                          <a:cs typeface="Arial"/>
                        </a:rPr>
                        <a:t>1</a:t>
                      </a:r>
                      <a:r>
                        <a:rPr lang="en-US" sz="1200" baseline="0" dirty="0" smtClean="0">
                          <a:solidFill>
                            <a:srgbClr val="7C7C7C"/>
                          </a:solidFill>
                          <a:latin typeface="+mn-lt"/>
                          <a:cs typeface="Arial"/>
                        </a:rPr>
                        <a:t> Year</a:t>
                      </a:r>
                      <a:endParaRPr lang="en-US" sz="1200" dirty="0">
                        <a:solidFill>
                          <a:srgbClr val="7C7C7C"/>
                        </a:solidFill>
                        <a:latin typeface="+mn-lt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Standard</a:t>
                      </a:r>
                      <a:endParaRPr lang="en-US" sz="12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108</a:t>
                      </a:r>
                      <a:r>
                        <a:rPr lang="en-US" sz="1200" baseline="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 000 $</a:t>
                      </a:r>
                      <a:endParaRPr lang="en-US" sz="12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7C7C7C"/>
                          </a:solidFill>
                          <a:latin typeface="ＭＳ ゴシック"/>
                          <a:ea typeface="ＭＳ ゴシック"/>
                          <a:cs typeface="ＭＳ ゴシック"/>
                        </a:rPr>
                        <a:t>☐</a:t>
                      </a:r>
                      <a:endParaRPr lang="en-US" sz="1600" b="1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>
                          <a:effectLst/>
                          <a:latin typeface="+mn-lt"/>
                        </a:rPr>
                        <a:t>eXo Platform </a:t>
                      </a:r>
                      <a:r>
                        <a:rPr lang="pt-BR" sz="1200" b="0" i="0" u="none" strike="noStrike" dirty="0" smtClean="0">
                          <a:effectLst/>
                          <a:latin typeface="+mn-lt"/>
                        </a:rPr>
                        <a:t>3.5 </a:t>
                      </a:r>
                      <a:r>
                        <a:rPr lang="pt-BR" sz="1200" b="0" i="0" u="none" strike="noStrike" dirty="0">
                          <a:effectLst/>
                          <a:latin typeface="+mn-lt"/>
                        </a:rPr>
                        <a:t>- EXPRESS </a:t>
                      </a:r>
                      <a:r>
                        <a:rPr lang="fr-FR" sz="1200" b="0" i="0" u="none" strike="noStrike" dirty="0" smtClean="0">
                          <a:effectLst/>
                          <a:latin typeface="+mn-lt"/>
                        </a:rPr>
                        <a:t>–</a:t>
                      </a:r>
                      <a:r>
                        <a:rPr lang="pt-BR" sz="1200" b="0" i="0" u="none" strike="noStrike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pt-BR" sz="1200" b="0" i="0" u="none" strike="noStrike" dirty="0">
                          <a:effectLst/>
                          <a:latin typeface="+mn-lt"/>
                        </a:rPr>
                        <a:t>Standard </a:t>
                      </a:r>
                      <a:r>
                        <a:rPr lang="pt-BR" sz="1200" b="0" i="0" u="none" strike="noStrike" dirty="0" smtClean="0">
                          <a:effectLst/>
                          <a:latin typeface="+mn-lt"/>
                        </a:rPr>
                        <a:t>8 </a:t>
                      </a:r>
                      <a:r>
                        <a:rPr lang="pt-BR" sz="1200" b="0" i="0" u="none" strike="noStrike" dirty="0">
                          <a:effectLst/>
                          <a:latin typeface="+mn-lt"/>
                        </a:rPr>
                        <a:t>Cores</a:t>
                      </a:r>
                    </a:p>
                  </a:txBody>
                  <a:tcPr marL="6600" marR="6600" marT="6600" marB="0" anchor="b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rgbClr val="7C7C7C"/>
                          </a:solidFill>
                          <a:latin typeface="+mn-lt"/>
                          <a:cs typeface="Arial"/>
                        </a:rPr>
                        <a:t>3 Years</a:t>
                      </a:r>
                      <a:endParaRPr lang="en-US" sz="1200" dirty="0">
                        <a:solidFill>
                          <a:srgbClr val="7C7C7C"/>
                        </a:solidFill>
                        <a:latin typeface="+mn-lt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Standard</a:t>
                      </a:r>
                      <a:endParaRPr lang="en-US" sz="12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57 375 $</a:t>
                      </a:r>
                      <a:endParaRPr lang="en-US" sz="12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7C7C7C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2000" b="1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>
                          <a:effectLst/>
                          <a:latin typeface="+mn-lt"/>
                        </a:rPr>
                        <a:t>eXo Platform </a:t>
                      </a:r>
                      <a:r>
                        <a:rPr lang="pt-BR" sz="1200" b="0" i="0" u="none" strike="noStrike" dirty="0" smtClean="0">
                          <a:effectLst/>
                          <a:latin typeface="+mn-lt"/>
                        </a:rPr>
                        <a:t>3.5- </a:t>
                      </a:r>
                      <a:r>
                        <a:rPr lang="pt-BR" sz="1200" b="0" i="0" u="none" strike="noStrike" dirty="0">
                          <a:effectLst/>
                          <a:latin typeface="+mn-lt"/>
                        </a:rPr>
                        <a:t>EXPRESS - Standard 16 Cores</a:t>
                      </a:r>
                    </a:p>
                  </a:txBody>
                  <a:tcPr marL="6600" marR="6600" marT="6600" marB="0" anchor="b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rgbClr val="7C7C7C"/>
                          </a:solidFill>
                          <a:latin typeface="+mn-lt"/>
                          <a:cs typeface="Arial"/>
                        </a:rPr>
                        <a:t>3 Years</a:t>
                      </a:r>
                      <a:endParaRPr lang="en-US" sz="1200" dirty="0">
                        <a:solidFill>
                          <a:srgbClr val="7C7C7C"/>
                        </a:solidFill>
                        <a:latin typeface="+mn-lt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Standard</a:t>
                      </a:r>
                      <a:endParaRPr lang="en-US" sz="12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90 525 </a:t>
                      </a:r>
                      <a:r>
                        <a:rPr lang="en-US" sz="1200" baseline="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$</a:t>
                      </a:r>
                      <a:endParaRPr lang="en-US" sz="12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7C7C7C"/>
                          </a:solidFill>
                          <a:latin typeface="ＭＳ ゴシック"/>
                          <a:ea typeface="ＭＳ ゴシック"/>
                          <a:cs typeface="ＭＳ ゴシック"/>
                        </a:rPr>
                        <a:t>☐</a:t>
                      </a:r>
                      <a:endParaRPr lang="en-US" sz="16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>
                          <a:effectLst/>
                          <a:latin typeface="+mn-lt"/>
                        </a:rPr>
                        <a:t>eXo Platform </a:t>
                      </a:r>
                      <a:r>
                        <a:rPr lang="pt-BR" sz="1200" b="0" i="0" u="none" strike="noStrike" dirty="0" smtClean="0">
                          <a:effectLst/>
                          <a:latin typeface="+mn-lt"/>
                        </a:rPr>
                        <a:t>3.5 </a:t>
                      </a:r>
                      <a:r>
                        <a:rPr lang="pt-BR" sz="1200" b="0" i="0" u="none" strike="noStrike" dirty="0">
                          <a:effectLst/>
                          <a:latin typeface="+mn-lt"/>
                        </a:rPr>
                        <a:t>- EXPRESS </a:t>
                      </a:r>
                      <a:r>
                        <a:rPr lang="fr-FR" sz="1200" b="0" i="0" u="none" strike="noStrike" dirty="0" smtClean="0">
                          <a:effectLst/>
                          <a:latin typeface="+mn-lt"/>
                        </a:rPr>
                        <a:t>–</a:t>
                      </a:r>
                      <a:r>
                        <a:rPr lang="pt-BR" sz="1200" b="0" i="0" u="none" strike="noStrike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pt-BR" sz="1200" b="0" i="0" u="none" strike="noStrike" dirty="0">
                          <a:effectLst/>
                          <a:latin typeface="+mn-lt"/>
                        </a:rPr>
                        <a:t>Standard </a:t>
                      </a:r>
                      <a:r>
                        <a:rPr lang="pt-BR" sz="1200" b="0" i="0" u="none" strike="noStrike" dirty="0" smtClean="0">
                          <a:effectLst/>
                          <a:latin typeface="+mn-lt"/>
                        </a:rPr>
                        <a:t>64 Cores</a:t>
                      </a:r>
                      <a:endParaRPr lang="pt-BR" sz="1200" b="0" i="0" u="none" strike="noStrike" dirty="0">
                        <a:effectLst/>
                        <a:latin typeface="+mn-lt"/>
                      </a:endParaRPr>
                    </a:p>
                  </a:txBody>
                  <a:tcPr marL="6600" marR="6600" marT="6600" marB="0" anchor="b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rgbClr val="7C7C7C"/>
                          </a:solidFill>
                          <a:latin typeface="+mn-lt"/>
                          <a:cs typeface="Arial"/>
                        </a:rPr>
                        <a:t>3 Years</a:t>
                      </a:r>
                      <a:endParaRPr lang="en-US" sz="1200" dirty="0">
                        <a:solidFill>
                          <a:srgbClr val="7C7C7C"/>
                        </a:solidFill>
                        <a:latin typeface="+mn-lt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Standard</a:t>
                      </a:r>
                      <a:endParaRPr lang="en-US" sz="12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+mn-lt"/>
                          <a:cs typeface="Arial"/>
                        </a:rPr>
                        <a:t>275 400 $</a:t>
                      </a:r>
                      <a:endParaRPr lang="en-US" sz="1200" dirty="0">
                        <a:solidFill>
                          <a:srgbClr val="7C7C7C"/>
                        </a:solidFill>
                        <a:latin typeface="+mn-lt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7C7C7C"/>
                          </a:solidFill>
                          <a:latin typeface="ＭＳ ゴシック"/>
                          <a:ea typeface="ＭＳ ゴシック"/>
                          <a:cs typeface="ＭＳ ゴシック"/>
                        </a:rPr>
                        <a:t>☐</a:t>
                      </a:r>
                      <a:endParaRPr lang="en-US" sz="16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 smtClean="0">
                        <a:latin typeface="+mn-lt"/>
                        <a:cs typeface="Arial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latin typeface="+mn-lt"/>
                          <a:cs typeface="Arial"/>
                        </a:rPr>
                        <a:t>PROFESSIONAL</a:t>
                      </a:r>
                      <a:r>
                        <a:rPr lang="en-US" sz="1200" b="1" baseline="0" dirty="0" smtClean="0">
                          <a:latin typeface="+mn-lt"/>
                          <a:cs typeface="Arial"/>
                        </a:rPr>
                        <a:t> EDITION</a:t>
                      </a:r>
                      <a:endParaRPr lang="en-US" sz="1200" b="1" dirty="0" smtClean="0">
                        <a:latin typeface="+mn-lt"/>
                        <a:cs typeface="Arial"/>
                      </a:endParaRPr>
                    </a:p>
                    <a:p>
                      <a:endParaRPr lang="en-US" sz="1200" b="1" dirty="0">
                        <a:latin typeface="+mn-lt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>
                          <a:effectLst/>
                          <a:latin typeface="+mn-lt"/>
                        </a:rPr>
                        <a:t>eXo Platform </a:t>
                      </a:r>
                      <a:r>
                        <a:rPr lang="pt-BR" sz="1200" b="0" i="0" u="none" strike="noStrike" dirty="0" smtClean="0">
                          <a:effectLst/>
                          <a:latin typeface="+mn-lt"/>
                        </a:rPr>
                        <a:t>3.5 </a:t>
                      </a:r>
                      <a:r>
                        <a:rPr lang="pt-BR" sz="1200" b="0" i="0" u="none" strike="noStrike" dirty="0">
                          <a:effectLst/>
                          <a:latin typeface="+mn-lt"/>
                        </a:rPr>
                        <a:t>- </a:t>
                      </a:r>
                      <a:r>
                        <a:rPr lang="pt-BR" sz="1200" b="0" i="0" u="none" strike="noStrike" dirty="0" smtClean="0">
                          <a:effectLst/>
                          <a:latin typeface="+mn-lt"/>
                        </a:rPr>
                        <a:t>PROFESSIONAL </a:t>
                      </a:r>
                      <a:r>
                        <a:rPr lang="fr-FR" sz="1200" b="0" i="0" u="none" strike="noStrike" dirty="0" smtClean="0">
                          <a:effectLst/>
                          <a:latin typeface="+mn-lt"/>
                        </a:rPr>
                        <a:t>–</a:t>
                      </a:r>
                      <a:r>
                        <a:rPr lang="pt-BR" sz="1200" b="0" i="0" u="none" strike="noStrike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pt-BR" sz="1200" b="0" i="0" u="none" strike="noStrike" dirty="0">
                          <a:effectLst/>
                          <a:latin typeface="+mn-lt"/>
                        </a:rPr>
                        <a:t>Standard </a:t>
                      </a:r>
                      <a:r>
                        <a:rPr lang="pt-BR" sz="1200" b="0" i="0" u="none" strike="noStrike" dirty="0" smtClean="0">
                          <a:effectLst/>
                          <a:latin typeface="+mn-lt"/>
                        </a:rPr>
                        <a:t> - 8 Cores</a:t>
                      </a:r>
                      <a:endParaRPr lang="pt-BR" sz="1200" b="0" i="0" u="none" strike="noStrike" dirty="0">
                        <a:effectLst/>
                        <a:latin typeface="+mn-lt"/>
                      </a:endParaRPr>
                    </a:p>
                  </a:txBody>
                  <a:tcPr marL="6600" marR="6600" marT="6600" marB="0" anchor="b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+mn-lt"/>
                          <a:cs typeface="Arial"/>
                        </a:rPr>
                        <a:t>1</a:t>
                      </a:r>
                      <a:r>
                        <a:rPr lang="en-US" sz="1200" baseline="0" dirty="0" smtClean="0">
                          <a:solidFill>
                            <a:srgbClr val="7C7C7C"/>
                          </a:solidFill>
                          <a:latin typeface="+mn-lt"/>
                          <a:cs typeface="Arial"/>
                        </a:rPr>
                        <a:t> Year</a:t>
                      </a:r>
                      <a:endParaRPr lang="en-US" sz="1200" dirty="0">
                        <a:solidFill>
                          <a:srgbClr val="7C7C7C"/>
                        </a:solidFill>
                        <a:latin typeface="+mn-lt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Premium</a:t>
                      </a:r>
                      <a:endParaRPr lang="en-US" sz="12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en-US" sz="1200" baseline="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 Year</a:t>
                      </a:r>
                      <a:endParaRPr lang="en-US" sz="12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7C7C7C"/>
                          </a:solidFill>
                          <a:latin typeface="ＭＳ ゴシック"/>
                          <a:ea typeface="ＭＳ ゴシック"/>
                          <a:cs typeface="ＭＳ ゴシック"/>
                        </a:rPr>
                        <a:t>☐</a:t>
                      </a:r>
                      <a:endParaRPr lang="en-US" sz="16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 smtClean="0">
                          <a:effectLst/>
                          <a:latin typeface="+mn-lt"/>
                        </a:rPr>
                        <a:t>eXo Platform 3.5 - PROFESSIONAL </a:t>
                      </a:r>
                      <a:r>
                        <a:rPr lang="fr-FR" sz="1200" b="0" i="0" u="none" strike="noStrike" dirty="0" smtClean="0">
                          <a:effectLst/>
                          <a:latin typeface="+mn-lt"/>
                        </a:rPr>
                        <a:t>–</a:t>
                      </a:r>
                      <a:r>
                        <a:rPr lang="pt-BR" sz="1200" b="0" i="0" u="none" strike="noStrike" dirty="0" smtClean="0">
                          <a:effectLst/>
                          <a:latin typeface="+mn-lt"/>
                        </a:rPr>
                        <a:t> Standard  - 8 Cores</a:t>
                      </a:r>
                      <a:endParaRPr lang="pt-BR" sz="1200" b="0" i="0" u="none" strike="noStrike" dirty="0">
                        <a:effectLst/>
                        <a:latin typeface="+mn-lt"/>
                      </a:endParaRPr>
                    </a:p>
                  </a:txBody>
                  <a:tcPr marL="6600" marR="6600" marT="6600" marB="0" anchor="b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+mn-lt"/>
                          <a:cs typeface="Arial"/>
                        </a:rPr>
                        <a:t>1</a:t>
                      </a:r>
                      <a:r>
                        <a:rPr lang="en-US" sz="1200" baseline="0" dirty="0" smtClean="0">
                          <a:solidFill>
                            <a:srgbClr val="7C7C7C"/>
                          </a:solidFill>
                          <a:latin typeface="+mn-lt"/>
                          <a:cs typeface="Arial"/>
                        </a:rPr>
                        <a:t> Year</a:t>
                      </a:r>
                      <a:endParaRPr lang="en-US" sz="1200" dirty="0">
                        <a:solidFill>
                          <a:srgbClr val="7C7C7C"/>
                        </a:solidFill>
                        <a:latin typeface="+mn-lt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Premium</a:t>
                      </a:r>
                      <a:endParaRPr lang="en-US" sz="12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en-US" sz="1200" baseline="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 Year</a:t>
                      </a:r>
                      <a:endParaRPr lang="en-US" sz="12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7C7C7C"/>
                          </a:solidFill>
                          <a:latin typeface="ＭＳ ゴシック"/>
                          <a:ea typeface="ＭＳ ゴシック"/>
                          <a:cs typeface="ＭＳ ゴシック"/>
                        </a:rPr>
                        <a:t>☐</a:t>
                      </a:r>
                      <a:endParaRPr lang="en-US" sz="16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 smtClean="0">
                          <a:effectLst/>
                          <a:latin typeface="+mn-lt"/>
                        </a:rPr>
                        <a:t>eXo Platform 3.5 - PROFESSIONAL </a:t>
                      </a:r>
                      <a:r>
                        <a:rPr lang="fr-FR" sz="1200" b="0" i="0" u="none" strike="noStrike" dirty="0" smtClean="0">
                          <a:effectLst/>
                          <a:latin typeface="+mn-lt"/>
                        </a:rPr>
                        <a:t>–</a:t>
                      </a:r>
                      <a:r>
                        <a:rPr lang="pt-BR" sz="1200" b="0" i="0" u="none" strike="noStrike" dirty="0" smtClean="0">
                          <a:effectLst/>
                          <a:latin typeface="+mn-lt"/>
                        </a:rPr>
                        <a:t> Standard  - 8 Cores</a:t>
                      </a:r>
                      <a:endParaRPr lang="pt-BR" sz="1200" b="0" i="0" u="none" strike="noStrike" dirty="0">
                        <a:effectLst/>
                        <a:latin typeface="+mn-lt"/>
                      </a:endParaRPr>
                    </a:p>
                  </a:txBody>
                  <a:tcPr marL="6600" marR="6600" marT="6600" marB="0" anchor="b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+mn-lt"/>
                          <a:cs typeface="Arial"/>
                        </a:rPr>
                        <a:t>1</a:t>
                      </a:r>
                      <a:r>
                        <a:rPr lang="en-US" sz="1200" baseline="0" dirty="0" smtClean="0">
                          <a:solidFill>
                            <a:srgbClr val="7C7C7C"/>
                          </a:solidFill>
                          <a:latin typeface="+mn-lt"/>
                          <a:cs typeface="Arial"/>
                        </a:rPr>
                        <a:t> Year</a:t>
                      </a:r>
                      <a:endParaRPr lang="en-US" sz="1200" dirty="0">
                        <a:solidFill>
                          <a:srgbClr val="7C7C7C"/>
                        </a:solidFill>
                        <a:latin typeface="+mn-lt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Premium</a:t>
                      </a: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en-US" sz="1200" baseline="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 Year</a:t>
                      </a:r>
                      <a:endParaRPr lang="en-US" sz="12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7C7C7C"/>
                          </a:solidFill>
                          <a:latin typeface="ＭＳ ゴシック"/>
                          <a:ea typeface="ＭＳ ゴシック"/>
                          <a:cs typeface="ＭＳ ゴシック"/>
                        </a:rPr>
                        <a:t>☐</a:t>
                      </a:r>
                      <a:endParaRPr lang="en-US" sz="16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pSp>
        <p:nvGrpSpPr>
          <p:cNvPr id="2" name="Grouper 3"/>
          <p:cNvGrpSpPr/>
          <p:nvPr/>
        </p:nvGrpSpPr>
        <p:grpSpPr>
          <a:xfrm>
            <a:off x="304800" y="5105158"/>
            <a:ext cx="8534400" cy="1067042"/>
            <a:chOff x="304800" y="5105158"/>
            <a:chExt cx="8534400" cy="1067042"/>
          </a:xfrm>
        </p:grpSpPr>
        <p:grpSp>
          <p:nvGrpSpPr>
            <p:cNvPr id="4" name="Grouper 5"/>
            <p:cNvGrpSpPr/>
            <p:nvPr/>
          </p:nvGrpSpPr>
          <p:grpSpPr>
            <a:xfrm>
              <a:off x="431800" y="5105158"/>
              <a:ext cx="8178800" cy="1016012"/>
              <a:chOff x="2159005" y="4876875"/>
              <a:chExt cx="4615095" cy="1016012"/>
            </a:xfrm>
          </p:grpSpPr>
          <p:grpSp>
            <p:nvGrpSpPr>
              <p:cNvPr id="6" name="Grouper 6"/>
              <p:cNvGrpSpPr/>
              <p:nvPr/>
            </p:nvGrpSpPr>
            <p:grpSpPr>
              <a:xfrm>
                <a:off x="2164096" y="4876875"/>
                <a:ext cx="4601532" cy="1016012"/>
                <a:chOff x="2164096" y="4876875"/>
                <a:chExt cx="4601532" cy="1016012"/>
              </a:xfrm>
              <a:solidFill>
                <a:srgbClr val="FFFFFF"/>
              </a:solidFill>
            </p:grpSpPr>
            <p:sp>
              <p:nvSpPr>
                <p:cNvPr id="10" name="Vague 9"/>
                <p:cNvSpPr/>
                <p:nvPr/>
              </p:nvSpPr>
              <p:spPr>
                <a:xfrm>
                  <a:off x="2164096" y="4876875"/>
                  <a:ext cx="4601532" cy="965200"/>
                </a:xfrm>
                <a:prstGeom prst="wave">
                  <a:avLst/>
                </a:prstGeom>
                <a:grpFill/>
                <a:ln w="34925">
                  <a:solidFill>
                    <a:srgbClr val="FFCC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2164096" y="5190067"/>
                  <a:ext cx="4601532" cy="7028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8" name="Connecteur droit 7"/>
              <p:cNvCxnSpPr/>
              <p:nvPr/>
            </p:nvCxnSpPr>
            <p:spPr>
              <a:xfrm>
                <a:off x="2159005" y="5012267"/>
                <a:ext cx="0" cy="880620"/>
              </a:xfrm>
              <a:prstGeom prst="line">
                <a:avLst/>
              </a:prstGeom>
              <a:ln w="5715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cteur droit 8"/>
              <p:cNvCxnSpPr/>
              <p:nvPr/>
            </p:nvCxnSpPr>
            <p:spPr>
              <a:xfrm>
                <a:off x="6774100" y="4995300"/>
                <a:ext cx="0" cy="880620"/>
              </a:xfrm>
              <a:prstGeom prst="line">
                <a:avLst/>
              </a:prstGeom>
              <a:ln w="5715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Rectangle 2"/>
            <p:cNvSpPr/>
            <p:nvPr/>
          </p:nvSpPr>
          <p:spPr>
            <a:xfrm>
              <a:off x="304800" y="5638800"/>
              <a:ext cx="85344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458200" y="5181600"/>
              <a:ext cx="228600" cy="65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87254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eXo</a:t>
            </a:r>
            <a:r>
              <a:rPr lang="en-US" dirty="0" smtClean="0"/>
              <a:t> Platform for </a:t>
            </a:r>
            <a:r>
              <a:rPr lang="en-US" cap="none" dirty="0" err="1" smtClean="0"/>
              <a:t>JBoss</a:t>
            </a:r>
            <a:endParaRPr lang="en-US" cap="none" dirty="0"/>
          </a:p>
        </p:txBody>
      </p:sp>
      <p:pic>
        <p:nvPicPr>
          <p:cNvPr id="5" name="Content Placeholder 4" descr="PLF-for-JBossEPP.jpg"/>
          <p:cNvPicPr>
            <a:picLocks noGrp="1" noChangeAspect="1"/>
          </p:cNvPicPr>
          <p:nvPr>
            <p:ph idx="1"/>
          </p:nvPr>
        </p:nvPicPr>
        <p:blipFill>
          <a:blip r:embed="rId2"/>
          <a:srcRect t="-37593" b="-37593"/>
          <a:stretch>
            <a:fillRect/>
          </a:stretch>
        </p:blipFill>
        <p:spPr/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186642121"/>
              </p:ext>
            </p:extLst>
          </p:nvPr>
        </p:nvGraphicFramePr>
        <p:xfrm>
          <a:off x="609600" y="1371600"/>
          <a:ext cx="7924800" cy="4220179"/>
        </p:xfrm>
        <a:graphic>
          <a:graphicData uri="http://schemas.openxmlformats.org/drawingml/2006/table">
            <a:tbl>
              <a:tblPr/>
              <a:tblGrid>
                <a:gridCol w="3048000"/>
                <a:gridCol w="2300288"/>
                <a:gridCol w="2576512"/>
              </a:tblGrid>
              <a:tr h="4873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STANDARD</a:t>
                      </a:r>
                      <a:endParaRPr kumimoji="0" lang="en-US" sz="1400" b="1" i="0" u="none" strike="noStrike" cap="none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PREMIUM</a:t>
                      </a:r>
                      <a:endParaRPr kumimoji="0" lang="en-US" sz="1600" b="1" i="0" u="none" strike="noStrike" cap="none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Access to eXo Platform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Up to 5 developers</a:t>
                      </a:r>
                      <a:endParaRPr kumimoji="0" lang="en-US" sz="1600" b="0" i="0" u="none" strike="noStrike" cap="none" normalizeH="0" baseline="0" noProof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charset="0"/>
                          <a:cs typeface="Arial"/>
                        </a:rPr>
                        <a:t>Up to 10 developers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Developer support services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charset="0"/>
                          <a:cs typeface="Arial"/>
                        </a:rPr>
                        <a:t>20 cases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charset="0"/>
                          <a:cs typeface="Arial"/>
                        </a:rPr>
                        <a:t>50 cases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Developer documentation and knowledge base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Response time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2 business Days</a:t>
                      </a:r>
                      <a:endParaRPr kumimoji="0" lang="en-US" sz="1600" b="0" i="0" u="none" strike="noStrike" cap="none" normalizeH="0" baseline="0" noProof="0">
                        <a:ln>
                          <a:noFill/>
                        </a:ln>
                        <a:solidFill>
                          <a:srgbClr val="7C7C7C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1 business Day</a:t>
                      </a:r>
                      <a:endParaRPr kumimoji="0" lang="en-US" sz="1600" b="0" i="0" u="none" strike="noStrike" cap="none" normalizeH="0" baseline="0" noProof="0">
                        <a:ln>
                          <a:noFill/>
                        </a:ln>
                        <a:solidFill>
                          <a:srgbClr val="7C7C7C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Maintenance program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65654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Dedicated contact within eXo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Pricing starts at:</a:t>
                      </a:r>
                      <a:endParaRPr kumimoji="0" lang="en-US" sz="1600" b="0" i="0" u="none" strike="noStrike" cap="none" normalizeH="0" baseline="0" noProof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7 </a:t>
                      </a:r>
                      <a:r>
                        <a:rPr kumimoji="0" lang="en-US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500 €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18 500</a:t>
                      </a:r>
                      <a:r>
                        <a:rPr kumimoji="0" lang="en-US" sz="1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€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Ellipse 9"/>
          <p:cNvSpPr/>
          <p:nvPr/>
        </p:nvSpPr>
        <p:spPr>
          <a:xfrm>
            <a:off x="4648200" y="312420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/>
          <p:cNvSpPr/>
          <p:nvPr/>
        </p:nvSpPr>
        <p:spPr>
          <a:xfrm>
            <a:off x="4648200" y="413385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llipse 11"/>
          <p:cNvSpPr/>
          <p:nvPr/>
        </p:nvSpPr>
        <p:spPr>
          <a:xfrm>
            <a:off x="7162800" y="413385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Ellipse 12"/>
          <p:cNvSpPr/>
          <p:nvPr/>
        </p:nvSpPr>
        <p:spPr>
          <a:xfrm>
            <a:off x="7162800" y="312420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Ellipse 16"/>
          <p:cNvSpPr/>
          <p:nvPr/>
        </p:nvSpPr>
        <p:spPr>
          <a:xfrm>
            <a:off x="4648200" y="4724400"/>
            <a:ext cx="228600" cy="228600"/>
          </a:xfrm>
          <a:prstGeom prst="ellipse">
            <a:avLst/>
          </a:prstGeom>
          <a:solidFill>
            <a:srgbClr val="C102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/>
          <p:cNvSpPr/>
          <p:nvPr/>
        </p:nvSpPr>
        <p:spPr>
          <a:xfrm>
            <a:off x="7162800" y="472440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eXo</a:t>
            </a:r>
            <a:r>
              <a:rPr lang="en-US" dirty="0" smtClean="0"/>
              <a:t> Developer Subscription</a:t>
            </a:r>
            <a:endParaRPr lang="en-US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6120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718516598"/>
              </p:ext>
            </p:extLst>
          </p:nvPr>
        </p:nvGraphicFramePr>
        <p:xfrm>
          <a:off x="1752600" y="1447800"/>
          <a:ext cx="5348288" cy="3655411"/>
        </p:xfrm>
        <a:graphic>
          <a:graphicData uri="http://schemas.openxmlformats.org/drawingml/2006/table">
            <a:tbl>
              <a:tblPr/>
              <a:tblGrid>
                <a:gridCol w="2673350"/>
                <a:gridCol w="2674938"/>
              </a:tblGrid>
              <a:tr h="4873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TECHNICAL ACCOUNT MANAGER*</a:t>
                      </a:r>
                      <a:endParaRPr kumimoji="0" lang="en-US" sz="1400" b="1" i="0" u="none" strike="noStrike" cap="none" normalizeH="0" baseline="0" noProof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Designated contact within </a:t>
                      </a:r>
                      <a:r>
                        <a:rPr kumimoji="0" lang="en-US" sz="1600" b="0" i="0" u="none" strike="noStrike" cap="none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eXo</a:t>
                      </a:r>
                      <a:r>
                        <a:rPr kumimoji="0" lang="en-US" sz="16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 support team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Proactive support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Onsite visits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noProof="0" smtClean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4 / year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Response time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Business Hours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Unlimited tickets</a:t>
                      </a: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Pricing</a:t>
                      </a:r>
                      <a:endParaRPr kumimoji="0" lang="en-US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Upon request</a:t>
                      </a:r>
                      <a:endParaRPr kumimoji="0" lang="en-US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C7C7C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Ellipse 7"/>
          <p:cNvSpPr/>
          <p:nvPr/>
        </p:nvSpPr>
        <p:spPr>
          <a:xfrm>
            <a:off x="5600700" y="2249487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5600700" y="274320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5600700" y="426720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1"/>
          <p:cNvSpPr txBox="1">
            <a:spLocks noChangeArrowheads="1"/>
          </p:cNvSpPr>
          <p:nvPr/>
        </p:nvSpPr>
        <p:spPr bwMode="auto">
          <a:xfrm>
            <a:off x="1766888" y="5105400"/>
            <a:ext cx="5334000" cy="39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14400" eaLnBrk="1">
              <a:lnSpc>
                <a:spcPct val="81000"/>
              </a:lnSpc>
              <a:buClr>
                <a:srgbClr val="000000"/>
              </a:buClr>
              <a:buSzPct val="45000"/>
            </a:pPr>
            <a:r>
              <a:rPr lang="en-US" sz="1200" b="0" i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* </a:t>
            </a:r>
            <a:r>
              <a:rPr lang="en-US" sz="1200" b="0" i="1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An active eXo Platform subscription is required</a:t>
            </a:r>
          </a:p>
          <a:p>
            <a:pPr algn="r" defTabSz="914400" eaLnBrk="1">
              <a:lnSpc>
                <a:spcPct val="81000"/>
              </a:lnSpc>
              <a:buClr>
                <a:srgbClr val="000000"/>
              </a:buClr>
              <a:buSzPct val="45000"/>
            </a:pPr>
            <a:endParaRPr lang="en-US" sz="1200" b="0" i="1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eXo</a:t>
            </a:r>
            <a:r>
              <a:rPr lang="en-US" dirty="0" smtClean="0"/>
              <a:t> TAM Subscription</a:t>
            </a:r>
            <a:endParaRPr lang="en-US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370110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eXo</a:t>
            </a:r>
            <a:r>
              <a:rPr lang="en-US" dirty="0" smtClean="0"/>
              <a:t> Professional Services</a:t>
            </a:r>
            <a:endParaRPr lang="en-US" dirty="0"/>
          </a:p>
        </p:txBody>
      </p:sp>
      <p:sp>
        <p:nvSpPr>
          <p:cNvPr id="62468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Evaluation Programs</a:t>
            </a:r>
          </a:p>
          <a:p>
            <a:pPr lvl="1"/>
            <a:r>
              <a:rPr lang="en-US" dirty="0" smtClean="0"/>
              <a:t>Quick Start Program </a:t>
            </a:r>
          </a:p>
          <a:p>
            <a:pPr lvl="1"/>
            <a:r>
              <a:rPr lang="en-US" dirty="0" smtClean="0"/>
              <a:t>Development Subscription</a:t>
            </a:r>
          </a:p>
          <a:p>
            <a:endParaRPr lang="en-US" dirty="0" smtClean="0"/>
          </a:p>
          <a:p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Curriculum designed for </a:t>
            </a:r>
            <a:r>
              <a:rPr lang="en-US" dirty="0" err="1" smtClean="0"/>
              <a:t>admins</a:t>
            </a:r>
            <a:r>
              <a:rPr lang="en-US" dirty="0" smtClean="0"/>
              <a:t>, developers &amp; architects</a:t>
            </a:r>
          </a:p>
          <a:p>
            <a:pPr lvl="1"/>
            <a:r>
              <a:rPr lang="en-US" dirty="0" smtClean="0"/>
              <a:t>Certification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Consulting</a:t>
            </a:r>
          </a:p>
          <a:p>
            <a:pPr lvl="1"/>
            <a:r>
              <a:rPr lang="en-US" dirty="0" err="1" smtClean="0"/>
              <a:t>POCs</a:t>
            </a:r>
            <a:endParaRPr lang="en-US" dirty="0" smtClean="0"/>
          </a:p>
          <a:p>
            <a:pPr lvl="1"/>
            <a:r>
              <a:rPr lang="en-US" dirty="0" smtClean="0"/>
              <a:t>Custom solutions</a:t>
            </a:r>
          </a:p>
          <a:p>
            <a:pPr lvl="1"/>
            <a:r>
              <a:rPr lang="en-US" dirty="0" smtClean="0"/>
              <a:t>Migration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12"/>
          <p:cNvSpPr txBox="1"/>
          <p:nvPr/>
        </p:nvSpPr>
        <p:spPr>
          <a:xfrm>
            <a:off x="2133600" y="5431109"/>
            <a:ext cx="5105400" cy="46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i="1" kern="0" dirty="0">
                <a:solidFill>
                  <a:srgbClr val="7C7C7C"/>
                </a:solidFill>
                <a:latin typeface="Arial"/>
                <a:ea typeface="+mn-ea"/>
                <a:cs typeface="Arial"/>
              </a:rPr>
              <a:t>* The entire program fee will be deducted from the purchase of an annual subscription</a:t>
            </a:r>
          </a:p>
        </p:txBody>
      </p:sp>
      <p:graphicFrame>
        <p:nvGraphicFramePr>
          <p:cNvPr id="9" name="Table 6"/>
          <p:cNvGraphicFramePr>
            <a:graphicFrameLocks noGrp="1"/>
          </p:cNvGraphicFramePr>
          <p:nvPr>
            <p:extLst>
              <p:ext uri="{D42A27DB-BD31-4B8C-83A1-F6EECF244321}">
                <p14:mod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344339383"/>
              </p:ext>
            </p:extLst>
          </p:nvPr>
        </p:nvGraphicFramePr>
        <p:xfrm>
          <a:off x="1868096" y="1447800"/>
          <a:ext cx="5348288" cy="3853848"/>
        </p:xfrm>
        <a:graphic>
          <a:graphicData uri="http://schemas.openxmlformats.org/drawingml/2006/table">
            <a:tbl>
              <a:tblPr/>
              <a:tblGrid>
                <a:gridCol w="2673350"/>
                <a:gridCol w="2674938"/>
              </a:tblGrid>
              <a:tr h="6858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Access to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eXo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Platform</a:t>
                      </a:r>
                    </a:p>
                  </a:txBody>
                  <a:tcPr marL="91453" marR="91453" marT="45728" marB="45728" anchor="ctr" horzOverflow="overflow">
                    <a:lnL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/>
                          <a:ea typeface="ＭＳ Ｐゴシック" charset="0"/>
                          <a:cs typeface="Arial"/>
                        </a:rPr>
                        <a:t>3 months License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Developer support services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10 cases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Developer documentation and knowledge base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Response</a:t>
                      </a:r>
                      <a:r>
                        <a:rPr kumimoji="0" lang="da-DK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time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2 business Days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Maintenance program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Dedicated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eXo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training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4 hours Webinar training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87363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/>
                        </a:rPr>
                        <a:t>3 900€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C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7C7C7C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marL="91453" marR="91453" marT="45728" marB="45728" anchor="ctr" horzOverflow="overflow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660752690"/>
              </p:ext>
            </p:extLst>
          </p:nvPr>
        </p:nvGraphicFramePr>
        <p:xfrm>
          <a:off x="5093887" y="5728229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/>
              </a:tblGrid>
              <a:tr h="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7" name="Ellipse 6"/>
          <p:cNvSpPr/>
          <p:nvPr/>
        </p:nvSpPr>
        <p:spPr>
          <a:xfrm>
            <a:off x="5715000" y="289560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/>
          <p:cNvSpPr/>
          <p:nvPr/>
        </p:nvSpPr>
        <p:spPr>
          <a:xfrm>
            <a:off x="5715000" y="396240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ea typeface="ＭＳ Ｐゴシック" charset="0"/>
                <a:cs typeface="Arial"/>
              </a:rPr>
              <a:t>Quick Start Program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633615722"/>
              </p:ext>
            </p:extLst>
          </p:nvPr>
        </p:nvGraphicFramePr>
        <p:xfrm>
          <a:off x="457200" y="872878"/>
          <a:ext cx="8229600" cy="5223120"/>
        </p:xfrm>
        <a:graphic>
          <a:graphicData uri="http://schemas.openxmlformats.org/drawingml/2006/table">
            <a:tbl>
              <a:tblPr/>
              <a:tblGrid>
                <a:gridCol w="1299410"/>
                <a:gridCol w="2510590"/>
                <a:gridCol w="2181726"/>
                <a:gridCol w="2237874"/>
              </a:tblGrid>
              <a:tr h="368180"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3" marB="4571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64431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C52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eXo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FUNDAMENTALS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(2 DAYS)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C52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eXo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DEVELOPER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(3 DAYS)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C52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eXo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ARCHITECT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(2 DAYS)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C52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134232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Course 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Objectives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C52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Introduce the key benefits and features of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eXo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products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C52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Customize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eXo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to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support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POCs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&amp; deployments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C52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Manage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 support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&amp;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maintain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eXo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in production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C52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  <a:alpha val="20000"/>
                      </a:schemeClr>
                    </a:solidFill>
                  </a:tcPr>
                </a:tc>
              </a:tr>
              <a:tr h="124836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Student Profile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Users,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consultants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project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anagers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ortal administrators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webmasters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System engineers with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&gt;1 year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Java experience</a:t>
                      </a: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System engineers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with &gt;4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years of Java experience</a:t>
                      </a: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5889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Prerequisite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C7C7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-</a:t>
                      </a: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C7C7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eXo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Fundamentals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C7C7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eXo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Developer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C7C7C">
                        <a:alpha val="20000"/>
                      </a:srgbClr>
                    </a:solidFill>
                  </a:tcPr>
                </a:tc>
              </a:tr>
              <a:tr h="3681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Public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1,500.00 €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7C7C7C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1,900.00 €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7C7C7C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1,900.00 €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7C7C7C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25889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On-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site (8 participants)</a:t>
                      </a: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5,000.00 € (plus T&amp;L)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7C7C7C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6,500.00 € (plus T&amp;L)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7C7C7C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C7C7C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6,500.00 € (plus T&amp;L)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7C7C7C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Ellipse 7"/>
          <p:cNvSpPr/>
          <p:nvPr/>
        </p:nvSpPr>
        <p:spPr>
          <a:xfrm>
            <a:off x="13487400" y="2357387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3487400" y="2928887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13487400" y="353690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/>
          <p:cNvSpPr/>
          <p:nvPr/>
        </p:nvSpPr>
        <p:spPr>
          <a:xfrm>
            <a:off x="13487400" y="475610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llipse 11"/>
          <p:cNvSpPr/>
          <p:nvPr/>
        </p:nvSpPr>
        <p:spPr>
          <a:xfrm>
            <a:off x="16192500" y="475610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Ellipse 12"/>
          <p:cNvSpPr/>
          <p:nvPr/>
        </p:nvSpPr>
        <p:spPr>
          <a:xfrm>
            <a:off x="16192500" y="3536900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16192500" y="2928887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llipse 14"/>
          <p:cNvSpPr/>
          <p:nvPr/>
        </p:nvSpPr>
        <p:spPr>
          <a:xfrm>
            <a:off x="16192500" y="2357387"/>
            <a:ext cx="228600" cy="228600"/>
          </a:xfrm>
          <a:prstGeom prst="ellipse">
            <a:avLst/>
          </a:prstGeom>
          <a:solidFill>
            <a:srgbClr val="829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eXo</a:t>
            </a:r>
            <a:r>
              <a:rPr lang="en-US" dirty="0" smtClean="0"/>
              <a:t> Training &amp; Certification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1" descr="S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933597"/>
            <a:ext cx="1469520" cy="94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8" descr="logo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52056" y="1566382"/>
            <a:ext cx="1094146" cy="70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9" descr="generali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743200"/>
            <a:ext cx="2222772" cy="135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Picture 10" descr="gerap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53067" y="4494240"/>
            <a:ext cx="1892920" cy="115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Picture 11" descr="caixa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80661" y="1298690"/>
            <a:ext cx="1965326" cy="119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12" descr="hsbc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875" y="4583273"/>
            <a:ext cx="1874530" cy="109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7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8742" y="1566382"/>
            <a:ext cx="2226790" cy="71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8139" name="Imag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52056" y="4621683"/>
            <a:ext cx="1232064" cy="86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Connecteur droit 12"/>
          <p:cNvCxnSpPr/>
          <p:nvPr/>
        </p:nvCxnSpPr>
        <p:spPr>
          <a:xfrm>
            <a:off x="2819400" y="1323289"/>
            <a:ext cx="0" cy="4162678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5867400" y="1325466"/>
            <a:ext cx="0" cy="4160501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544513" y="2544666"/>
            <a:ext cx="7906675" cy="0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H="1">
            <a:off x="533400" y="4297266"/>
            <a:ext cx="7906675" cy="0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0"/>
                <a:cs typeface="Arial"/>
              </a:rPr>
              <a:t>Customers: Bank &amp; Insurance</a:t>
            </a:r>
            <a:endParaRPr lang="en-US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446" y="2889149"/>
            <a:ext cx="2241030" cy="990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eXo</a:t>
            </a:r>
            <a:r>
              <a:rPr lang="en-US" dirty="0" smtClean="0"/>
              <a:t> SI Partner Program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188540183"/>
              </p:ext>
            </p:extLst>
          </p:nvPr>
        </p:nvGraphicFramePr>
        <p:xfrm>
          <a:off x="457200" y="876961"/>
          <a:ext cx="8229601" cy="52952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0"/>
                <a:gridCol w="1066800"/>
                <a:gridCol w="1066800"/>
                <a:gridCol w="1066801"/>
              </a:tblGrid>
              <a:tr h="4057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cap="all" dirty="0" smtClean="0">
                          <a:effectLst/>
                          <a:latin typeface="Arial"/>
                          <a:cs typeface="Arial"/>
                        </a:rPr>
                        <a:t>Benefit</a:t>
                      </a:r>
                      <a:r>
                        <a:rPr lang="en-US" sz="1400" b="1" cap="all" baseline="0" dirty="0" smtClean="0">
                          <a:effectLst/>
                          <a:latin typeface="Arial"/>
                          <a:cs typeface="Arial"/>
                        </a:rPr>
                        <a:t> Highlights</a:t>
                      </a:r>
                      <a:endParaRPr lang="en-US" sz="1400" b="1" cap="all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C52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SILVER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C52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GOLD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C52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PLATINUM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C52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405710">
                <a:tc gridSpan="4"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SUPPORT, TRAINING &amp; CERTIFICATION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C52C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571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/>
                          <a:cs typeface="Arial"/>
                        </a:rPr>
                        <a:t>Named support contacts</a:t>
                      </a: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571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/>
                          <a:cs typeface="Arial"/>
                        </a:rPr>
                        <a:t>Support </a:t>
                      </a:r>
                      <a:r>
                        <a:rPr lang="en-US" sz="1400" dirty="0" smtClean="0">
                          <a:latin typeface="Arial"/>
                          <a:cs typeface="Arial"/>
                        </a:rPr>
                        <a:t>services (number of cases)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30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</a:tr>
              <a:tr h="40571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/>
                          <a:cs typeface="Arial"/>
                        </a:rPr>
                        <a:t>Support </a:t>
                      </a:r>
                      <a:r>
                        <a:rPr lang="en-US" sz="1400" dirty="0" smtClean="0">
                          <a:latin typeface="Arial"/>
                          <a:cs typeface="Arial"/>
                        </a:rPr>
                        <a:t>SLA (business days)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 days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1 </a:t>
                      </a:r>
                      <a:r>
                        <a:rPr lang="en-US" sz="1400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day</a:t>
                      </a: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1 day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571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/>
                          <a:cs typeface="Arial"/>
                        </a:rPr>
                        <a:t>eXo</a:t>
                      </a:r>
                      <a:r>
                        <a:rPr lang="en-US" sz="14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400" dirty="0">
                          <a:latin typeface="Arial"/>
                          <a:cs typeface="Arial"/>
                        </a:rPr>
                        <a:t>Fundamentals</a:t>
                      </a:r>
                      <a:r>
                        <a:rPr lang="en-US" sz="1400" dirty="0" smtClean="0">
                          <a:latin typeface="Arial"/>
                          <a:cs typeface="Arial"/>
                        </a:rPr>
                        <a:t> /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Developer / Architect (# seats included)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4 / 3 / </a:t>
                      </a:r>
                      <a:r>
                        <a:rPr lang="en-US" sz="1400" baseline="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6 / 3 / 2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8 / 4 / 3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</a:tr>
              <a:tr h="405710">
                <a:tc>
                  <a:txBody>
                    <a:bodyPr/>
                    <a:lstStyle/>
                    <a:p>
                      <a:r>
                        <a:rPr lang="en-US" sz="1400" b="1" cap="all" dirty="0" smtClean="0">
                          <a:latin typeface="Arial"/>
                          <a:cs typeface="Arial"/>
                        </a:rPr>
                        <a:t>Marketing</a:t>
                      </a:r>
                      <a:r>
                        <a:rPr lang="en-US" sz="1400" b="1" cap="all" baseline="0" dirty="0" smtClean="0">
                          <a:latin typeface="Arial"/>
                          <a:cs typeface="Arial"/>
                        </a:rPr>
                        <a:t> &amp; Sales</a:t>
                      </a:r>
                      <a:endParaRPr lang="en-US" sz="1400" b="1" cap="all" dirty="0"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</a:tr>
              <a:tr h="40571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/>
                          <a:cs typeface="Arial"/>
                        </a:rPr>
                        <a:t>Visibility and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promotion:</a:t>
                      </a:r>
                      <a:r>
                        <a:rPr lang="en-US" sz="1400" dirty="0" smtClean="0">
                          <a:latin typeface="Arial"/>
                          <a:cs typeface="Arial"/>
                        </a:rPr>
                        <a:t> website, 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newsletter, collateral, events, joint PR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</a:tr>
              <a:tr h="40571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/>
                          <a:cs typeface="Arial"/>
                        </a:rPr>
                        <a:t>Enterprise Subscription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reseller &amp; 1</a:t>
                      </a:r>
                      <a:r>
                        <a:rPr lang="en-US" sz="1400" baseline="30000" dirty="0" smtClean="0">
                          <a:latin typeface="Arial"/>
                          <a:cs typeface="Arial"/>
                        </a:rPr>
                        <a:t>st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line support royalty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Contact Us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Contact Us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Contact Us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</a:tr>
              <a:tr h="40571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/>
                          <a:cs typeface="Arial"/>
                        </a:rPr>
                        <a:t>Sales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enablement and p</a:t>
                      </a:r>
                      <a:r>
                        <a:rPr lang="en-US" sz="1400" dirty="0" smtClean="0">
                          <a:latin typeface="Arial"/>
                          <a:cs typeface="Arial"/>
                        </a:rPr>
                        <a:t>re-sales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support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</a:tr>
              <a:tr h="40571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/>
                          <a:cs typeface="Arial"/>
                        </a:rPr>
                        <a:t>Lead sharing programs; program renewal discount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</a:tr>
              <a:tr h="405710">
                <a:tc>
                  <a:txBody>
                    <a:bodyPr/>
                    <a:lstStyle/>
                    <a:p>
                      <a:r>
                        <a:rPr lang="en-US" sz="1400" b="1" cap="all" dirty="0" smtClean="0">
                          <a:latin typeface="Arial"/>
                          <a:cs typeface="Arial"/>
                        </a:rPr>
                        <a:t>Partner</a:t>
                      </a:r>
                      <a:r>
                        <a:rPr lang="en-US" sz="1400" b="1" cap="all" baseline="0" dirty="0" smtClean="0">
                          <a:latin typeface="Arial"/>
                          <a:cs typeface="Arial"/>
                        </a:rPr>
                        <a:t> Requirements</a:t>
                      </a:r>
                      <a:endParaRPr lang="en-US" sz="1400" b="1" cap="all" dirty="0"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cap="all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cap="all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cap="all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</a:tr>
              <a:tr h="40571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/>
                          <a:cs typeface="Arial"/>
                        </a:rPr>
                        <a:t>Comply with </a:t>
                      </a:r>
                      <a:r>
                        <a:rPr lang="en-US" sz="1400" dirty="0" err="1" smtClean="0">
                          <a:latin typeface="Arial"/>
                          <a:cs typeface="Arial"/>
                        </a:rPr>
                        <a:t>eXo</a:t>
                      </a:r>
                      <a:r>
                        <a:rPr lang="en-US" sz="1400" dirty="0" smtClean="0">
                          <a:latin typeface="Arial"/>
                          <a:cs typeface="Arial"/>
                        </a:rPr>
                        <a:t> Partner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Program contract terms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solidFill>
                          <a:srgbClr val="7C7C7C"/>
                        </a:solidFill>
                        <a:latin typeface="Arial"/>
                        <a:cs typeface="Arial"/>
                      </a:endParaRPr>
                    </a:p>
                  </a:txBody>
                  <a:tcPr marL="37173" marR="37173" marT="0" marB="0" anchor="ctr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960300418"/>
              </p:ext>
            </p:extLst>
          </p:nvPr>
        </p:nvGraphicFramePr>
        <p:xfrm>
          <a:off x="685800" y="990600"/>
          <a:ext cx="7772400" cy="5141419"/>
        </p:xfrm>
        <a:graphic>
          <a:graphicData uri="http://schemas.openxmlformats.org/drawingml/2006/table">
            <a:tbl>
              <a:tblPr/>
              <a:tblGrid>
                <a:gridCol w="4495800"/>
                <a:gridCol w="1441450"/>
                <a:gridCol w="1835150"/>
              </a:tblGrid>
              <a:tr h="38704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all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BENEFIT Highlights</a:t>
                      </a:r>
                      <a:endParaRPr kumimoji="0" lang="en-US" sz="1400" b="1" i="0" u="none" strike="noStrike" cap="all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C52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all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Authorized</a:t>
                      </a: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C52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all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Premier</a:t>
                      </a:r>
                      <a:endParaRPr kumimoji="0" lang="en-US" sz="1400" b="1" i="0" u="none" strike="noStrike" cap="all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C52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8704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SUPPORT, TRAINING &amp; CERTIFICATION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C52C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C52C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C52C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8704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Named support contacts</a:t>
                      </a: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-</a:t>
                      </a: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</a:t>
                      </a: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704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Support services</a:t>
                      </a: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-</a:t>
                      </a: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 cases</a:t>
                      </a: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</a:tr>
              <a:tr h="38704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Support SLA</a:t>
                      </a: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-</a:t>
                      </a: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 business days</a:t>
                      </a: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704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eXo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Fundamentals (# seats included)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-</a:t>
                      </a: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</a:t>
                      </a: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</a:tr>
              <a:tr h="38704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Discount on eXo Training &amp; Certification courses</a:t>
                      </a: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7%</a:t>
                      </a: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10%</a:t>
                      </a: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704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MARKETING &amp; SALES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8704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Visibility and promotion: website, newsletter, collateral, events, joint PR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</a:tr>
              <a:tr h="38704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Sales enablement &amp; pre-sales support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704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Royalties for Enterprise Subscription opportunities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Contact Us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Contact Us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704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PARTNER REQUIREMENTS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704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Comply with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eXo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Partner Program contract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terms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marL="35069" marR="35069" marT="35074" marB="35074" anchor="ctr" horzOverflow="overflow">
                    <a:lnL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eXo</a:t>
            </a:r>
            <a:r>
              <a:rPr lang="en-US" dirty="0" smtClean="0"/>
              <a:t> Reseller Program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Questions? </a:t>
            </a:r>
          </a:p>
          <a:p>
            <a:r>
              <a:rPr lang="en-US" dirty="0" smtClean="0"/>
              <a:t>Contact us: </a:t>
            </a:r>
            <a:r>
              <a:rPr lang="en-US" dirty="0" err="1" smtClean="0"/>
              <a:t>sales@exoplatform.com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Appendix 1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Detailed Features &amp; Screenshots</a:t>
            </a:r>
            <a:endParaRPr lang="en-US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471806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UXP Features: Content Management</a:t>
            </a:r>
          </a:p>
        </p:txBody>
      </p:sp>
      <p:pic>
        <p:nvPicPr>
          <p:cNvPr id="5" name="Image 4" descr="Screen Shot 2012-01-18 at 5.24.59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385648"/>
            <a:ext cx="7924800" cy="430675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39114" y="6400800"/>
            <a:ext cx="2223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 smtClean="0">
                <a:solidFill>
                  <a:schemeClr val="bg1"/>
                </a:solidFill>
              </a:rPr>
              <a:t>Confidential</a:t>
            </a:r>
            <a:r>
              <a:rPr lang="fr-FR" sz="1200" b="1" dirty="0" smtClean="0">
                <a:solidFill>
                  <a:schemeClr val="bg1"/>
                </a:solidFill>
              </a:rPr>
              <a:t> – </a:t>
            </a:r>
            <a:r>
              <a:rPr lang="fr-FR" sz="1200" b="1" dirty="0" err="1" smtClean="0">
                <a:solidFill>
                  <a:schemeClr val="bg1"/>
                </a:solidFill>
              </a:rPr>
              <a:t>Internal</a:t>
            </a:r>
            <a:r>
              <a:rPr lang="fr-FR" sz="1200" b="1" dirty="0" smtClean="0">
                <a:solidFill>
                  <a:schemeClr val="bg1"/>
                </a:solidFill>
              </a:rPr>
              <a:t> Use </a:t>
            </a:r>
            <a:r>
              <a:rPr lang="fr-FR" sz="1200" b="1" dirty="0" err="1" smtClean="0">
                <a:solidFill>
                  <a:schemeClr val="bg1"/>
                </a:solidFill>
              </a:rPr>
              <a:t>Only</a:t>
            </a:r>
            <a:endParaRPr lang="fr-F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1629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Social Networks</a:t>
            </a:r>
          </a:p>
        </p:txBody>
      </p:sp>
      <p:pic>
        <p:nvPicPr>
          <p:cNvPr id="5" name="Image 4" descr="Screen Shot 2012-01-18 at 5.24.59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221108"/>
            <a:ext cx="7924800" cy="463583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39114" y="6400800"/>
            <a:ext cx="2223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 smtClean="0">
                <a:solidFill>
                  <a:schemeClr val="bg1"/>
                </a:solidFill>
              </a:rPr>
              <a:t>Confidential</a:t>
            </a:r>
            <a:r>
              <a:rPr lang="fr-FR" sz="1200" b="1" dirty="0" smtClean="0">
                <a:solidFill>
                  <a:schemeClr val="bg1"/>
                </a:solidFill>
              </a:rPr>
              <a:t> – </a:t>
            </a:r>
            <a:r>
              <a:rPr lang="fr-FR" sz="1200" b="1" dirty="0" err="1" smtClean="0">
                <a:solidFill>
                  <a:schemeClr val="bg1"/>
                </a:solidFill>
              </a:rPr>
              <a:t>Internal</a:t>
            </a:r>
            <a:r>
              <a:rPr lang="fr-FR" sz="1200" b="1" dirty="0" smtClean="0">
                <a:solidFill>
                  <a:schemeClr val="bg1"/>
                </a:solidFill>
              </a:rPr>
              <a:t> Use </a:t>
            </a:r>
            <a:r>
              <a:rPr lang="fr-FR" sz="1200" b="1" dirty="0" err="1" smtClean="0">
                <a:solidFill>
                  <a:schemeClr val="bg1"/>
                </a:solidFill>
              </a:rPr>
              <a:t>Only</a:t>
            </a:r>
            <a:endParaRPr lang="fr-F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1629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Management: Wiki &amp; Forum</a:t>
            </a:r>
          </a:p>
        </p:txBody>
      </p:sp>
      <p:pic>
        <p:nvPicPr>
          <p:cNvPr id="5" name="Image 4" descr="Screen Shot 2012-01-18 at 5.24.59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222155"/>
            <a:ext cx="7924800" cy="463373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39114" y="6400800"/>
            <a:ext cx="2223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 smtClean="0">
                <a:solidFill>
                  <a:schemeClr val="bg1"/>
                </a:solidFill>
              </a:rPr>
              <a:t>Confidential</a:t>
            </a:r>
            <a:r>
              <a:rPr lang="fr-FR" sz="1200" b="1" dirty="0" smtClean="0">
                <a:solidFill>
                  <a:schemeClr val="bg1"/>
                </a:solidFill>
              </a:rPr>
              <a:t> – </a:t>
            </a:r>
            <a:r>
              <a:rPr lang="fr-FR" sz="1200" b="1" dirty="0" err="1" smtClean="0">
                <a:solidFill>
                  <a:schemeClr val="bg1"/>
                </a:solidFill>
              </a:rPr>
              <a:t>Internal</a:t>
            </a:r>
            <a:r>
              <a:rPr lang="fr-FR" sz="1200" b="1" dirty="0" smtClean="0">
                <a:solidFill>
                  <a:schemeClr val="bg1"/>
                </a:solidFill>
              </a:rPr>
              <a:t> Use </a:t>
            </a:r>
            <a:r>
              <a:rPr lang="fr-FR" sz="1200" b="1" dirty="0" err="1" smtClean="0">
                <a:solidFill>
                  <a:schemeClr val="bg1"/>
                </a:solidFill>
              </a:rPr>
              <a:t>Only</a:t>
            </a:r>
            <a:endParaRPr lang="fr-F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1629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Calendars</a:t>
            </a:r>
          </a:p>
        </p:txBody>
      </p:sp>
      <p:pic>
        <p:nvPicPr>
          <p:cNvPr id="5" name="Image 4" descr="Screen Shot 2012-01-18 at 5.24.59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221108"/>
            <a:ext cx="7923332" cy="463583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39114" y="6400800"/>
            <a:ext cx="2223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 smtClean="0">
                <a:solidFill>
                  <a:schemeClr val="bg1"/>
                </a:solidFill>
              </a:rPr>
              <a:t>Confidential</a:t>
            </a:r>
            <a:r>
              <a:rPr lang="fr-FR" sz="1200" b="1" dirty="0" smtClean="0">
                <a:solidFill>
                  <a:schemeClr val="bg1"/>
                </a:solidFill>
              </a:rPr>
              <a:t> – </a:t>
            </a:r>
            <a:r>
              <a:rPr lang="fr-FR" sz="1200" b="1" dirty="0" err="1" smtClean="0">
                <a:solidFill>
                  <a:schemeClr val="bg1"/>
                </a:solidFill>
              </a:rPr>
              <a:t>Internal</a:t>
            </a:r>
            <a:r>
              <a:rPr lang="fr-FR" sz="1200" b="1" dirty="0" smtClean="0">
                <a:solidFill>
                  <a:schemeClr val="bg1"/>
                </a:solidFill>
              </a:rPr>
              <a:t> Use </a:t>
            </a:r>
            <a:r>
              <a:rPr lang="fr-FR" sz="1200" b="1" dirty="0" err="1" smtClean="0">
                <a:solidFill>
                  <a:schemeClr val="bg1"/>
                </a:solidFill>
              </a:rPr>
              <a:t>Only</a:t>
            </a:r>
            <a:endParaRPr lang="fr-F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1629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Extensible: Gadget Pack</a:t>
            </a:r>
            <a:endParaRPr lang="en-GB" dirty="0" smtClean="0"/>
          </a:p>
        </p:txBody>
      </p:sp>
      <p:pic>
        <p:nvPicPr>
          <p:cNvPr id="5" name="Image 4" descr="Screen Shot 2012-01-18 at 5.24.59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390365"/>
            <a:ext cx="7924800" cy="429731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39114" y="6400800"/>
            <a:ext cx="2223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 smtClean="0">
                <a:solidFill>
                  <a:schemeClr val="bg1"/>
                </a:solidFill>
              </a:rPr>
              <a:t>Confidential</a:t>
            </a:r>
            <a:r>
              <a:rPr lang="fr-FR" sz="1200" b="1" dirty="0" smtClean="0">
                <a:solidFill>
                  <a:schemeClr val="bg1"/>
                </a:solidFill>
              </a:rPr>
              <a:t> – </a:t>
            </a:r>
            <a:r>
              <a:rPr lang="fr-FR" sz="1200" b="1" dirty="0" err="1" smtClean="0">
                <a:solidFill>
                  <a:schemeClr val="bg1"/>
                </a:solidFill>
              </a:rPr>
              <a:t>Internal</a:t>
            </a:r>
            <a:r>
              <a:rPr lang="fr-FR" sz="1200" b="1" dirty="0" smtClean="0">
                <a:solidFill>
                  <a:schemeClr val="bg1"/>
                </a:solidFill>
              </a:rPr>
              <a:t> Use </a:t>
            </a:r>
            <a:r>
              <a:rPr lang="fr-FR" sz="1200" b="1" dirty="0" err="1" smtClean="0">
                <a:solidFill>
                  <a:schemeClr val="bg1"/>
                </a:solidFill>
              </a:rPr>
              <a:t>Only</a:t>
            </a:r>
            <a:endParaRPr lang="fr-F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1629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Extensible: Gadget Pack</a:t>
            </a:r>
            <a:endParaRPr lang="en-GB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 Engagement Gadgets</a:t>
            </a:r>
          </a:p>
          <a:p>
            <a:pPr lvl="1"/>
            <a:r>
              <a:rPr lang="en-US" dirty="0" smtClean="0"/>
              <a:t> Latest Forum Posts</a:t>
            </a:r>
          </a:p>
          <a:p>
            <a:pPr lvl="1"/>
            <a:r>
              <a:rPr lang="en-US" dirty="0" smtClean="0"/>
              <a:t> Top Voted Topics</a:t>
            </a:r>
          </a:p>
          <a:p>
            <a:pPr lvl="1"/>
            <a:r>
              <a:rPr lang="en-US" dirty="0" smtClean="0"/>
              <a:t> Forum Statistics</a:t>
            </a:r>
          </a:p>
          <a:p>
            <a:pPr lvl="1"/>
            <a:r>
              <a:rPr lang="en-US" dirty="0" smtClean="0"/>
              <a:t> Who’s Online?</a:t>
            </a:r>
          </a:p>
          <a:p>
            <a:pPr lvl="1"/>
            <a:r>
              <a:rPr lang="en-US" dirty="0" smtClean="0"/>
              <a:t> Latest Wiki Updates</a:t>
            </a:r>
          </a:p>
          <a:p>
            <a:pPr lvl="1"/>
            <a:r>
              <a:rPr lang="en-US" dirty="0" smtClean="0"/>
              <a:t> Friend Suggestions</a:t>
            </a:r>
          </a:p>
          <a:p>
            <a:pPr lvl="1"/>
            <a:r>
              <a:rPr lang="en-US" dirty="0" smtClean="0"/>
              <a:t> Featured Poll</a:t>
            </a:r>
          </a:p>
          <a:p>
            <a:r>
              <a:rPr lang="en-US" dirty="0" smtClean="0"/>
              <a:t> Audit Gadgets</a:t>
            </a:r>
          </a:p>
          <a:p>
            <a:pPr lvl="1"/>
            <a:r>
              <a:rPr lang="en-US" dirty="0" smtClean="0"/>
              <a:t>  User Login History</a:t>
            </a:r>
          </a:p>
          <a:p>
            <a:pPr lvl="1"/>
            <a:r>
              <a:rPr lang="en-US" dirty="0" smtClean="0"/>
              <a:t>  Page Activity Stats</a:t>
            </a:r>
          </a:p>
          <a:p>
            <a:pPr lvl="1"/>
            <a:r>
              <a:rPr lang="en-US" dirty="0" smtClean="0"/>
              <a:t>  User Activity Audit</a:t>
            </a:r>
          </a:p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 Collaboration Gadgets</a:t>
            </a:r>
          </a:p>
          <a:p>
            <a:pPr lvl="1"/>
            <a:r>
              <a:rPr lang="en-US" dirty="0" smtClean="0"/>
              <a:t> Calendar</a:t>
            </a:r>
          </a:p>
          <a:p>
            <a:pPr lvl="1"/>
            <a:r>
              <a:rPr lang="en-US" dirty="0" smtClean="0"/>
              <a:t> Publish Content</a:t>
            </a:r>
          </a:p>
          <a:p>
            <a:pPr lvl="1"/>
            <a:r>
              <a:rPr lang="en-US" dirty="0" smtClean="0"/>
              <a:t> Text Translation</a:t>
            </a:r>
          </a:p>
          <a:p>
            <a:r>
              <a:rPr lang="en-US" dirty="0" smtClean="0"/>
              <a:t>Management &amp; Monitoring Gadgets</a:t>
            </a:r>
          </a:p>
          <a:p>
            <a:pPr lvl="1"/>
            <a:r>
              <a:rPr lang="en-US" dirty="0" smtClean="0"/>
              <a:t>  Memory Charts</a:t>
            </a:r>
          </a:p>
          <a:p>
            <a:pPr lvl="1"/>
            <a:r>
              <a:rPr lang="en-US" dirty="0" smtClean="0"/>
              <a:t>  Cache Levels</a:t>
            </a:r>
          </a:p>
          <a:p>
            <a:pPr lvl="1"/>
            <a:r>
              <a:rPr lang="en-US" dirty="0" smtClean="0"/>
              <a:t>  Applications Statistics</a:t>
            </a:r>
          </a:p>
          <a:p>
            <a:pPr lvl="1"/>
            <a:r>
              <a:rPr lang="en-US" dirty="0" smtClean="0"/>
              <a:t>  10 Slowest Templates</a:t>
            </a:r>
          </a:p>
          <a:p>
            <a:pPr lvl="1"/>
            <a:r>
              <a:rPr lang="en-US" dirty="0" smtClean="0"/>
              <a:t>  All Template Statistics</a:t>
            </a:r>
          </a:p>
          <a:p>
            <a:pPr lvl="1"/>
            <a:r>
              <a:rPr lang="en-US" dirty="0" smtClean="0"/>
              <a:t>  Services Management</a:t>
            </a:r>
          </a:p>
          <a:p>
            <a:pPr lvl="1"/>
            <a:r>
              <a:rPr lang="en-US" dirty="0" smtClean="0"/>
              <a:t>  Groovy Console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Gadget Pack for </a:t>
            </a:r>
            <a:r>
              <a:rPr lang="en-US" dirty="0" err="1" smtClean="0"/>
              <a:t>eXo</a:t>
            </a:r>
            <a:r>
              <a:rPr lang="en-US" dirty="0" smtClean="0"/>
              <a:t> Platform 3.5 Enterprise Edition</a:t>
            </a:r>
          </a:p>
          <a:p>
            <a:pPr lvl="1"/>
            <a:r>
              <a:rPr lang="en-US" dirty="0" smtClean="0"/>
              <a:t>Developers can quickly learn </a:t>
            </a:r>
            <a:r>
              <a:rPr lang="en-US" dirty="0" err="1" smtClean="0"/>
              <a:t>eXo</a:t>
            </a:r>
            <a:r>
              <a:rPr lang="en-US" dirty="0" smtClean="0"/>
              <a:t> APIs to build new functionality for end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1629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Customers: Government</a:t>
            </a:r>
            <a:endParaRPr lang="en-US" dirty="0"/>
          </a:p>
        </p:txBody>
      </p:sp>
      <p:pic>
        <p:nvPicPr>
          <p:cNvPr id="23" name="Picture 9" descr="ise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2011" y="5014688"/>
            <a:ext cx="1927850" cy="961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0" descr="valois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40702" y="4110870"/>
            <a:ext cx="1688898" cy="842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6" descr="guyan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8175" y="3848720"/>
            <a:ext cx="2215522" cy="110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7" descr="bibli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51351" y="5105400"/>
            <a:ext cx="1952989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8" descr="dga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4911" y="1080287"/>
            <a:ext cx="1922050" cy="900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0" descr="EPO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6144" y="4038600"/>
            <a:ext cx="1512446" cy="70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2297" y="2441767"/>
            <a:ext cx="1132366" cy="113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1" descr="Parlement Tunisien.gi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74102" y="2438400"/>
            <a:ext cx="804282" cy="122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15425" y="1260427"/>
            <a:ext cx="1169238" cy="635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Connecteur droit 21"/>
          <p:cNvCxnSpPr/>
          <p:nvPr/>
        </p:nvCxnSpPr>
        <p:spPr>
          <a:xfrm>
            <a:off x="3048749" y="1163696"/>
            <a:ext cx="0" cy="4812596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22"/>
          <p:cNvCxnSpPr/>
          <p:nvPr/>
        </p:nvCxnSpPr>
        <p:spPr>
          <a:xfrm>
            <a:off x="5868149" y="1080287"/>
            <a:ext cx="0" cy="4896005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23"/>
          <p:cNvCxnSpPr/>
          <p:nvPr/>
        </p:nvCxnSpPr>
        <p:spPr>
          <a:xfrm flipH="1">
            <a:off x="850063" y="2286000"/>
            <a:ext cx="7379537" cy="0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24"/>
          <p:cNvCxnSpPr/>
          <p:nvPr/>
        </p:nvCxnSpPr>
        <p:spPr>
          <a:xfrm flipH="1">
            <a:off x="850063" y="3810000"/>
            <a:ext cx="7379537" cy="0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25"/>
          <p:cNvCxnSpPr/>
          <p:nvPr/>
        </p:nvCxnSpPr>
        <p:spPr>
          <a:xfrm flipH="1">
            <a:off x="857075" y="5029200"/>
            <a:ext cx="7372525" cy="0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Imag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1594" y="5181600"/>
            <a:ext cx="2002806" cy="94611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600" y="2382920"/>
            <a:ext cx="914400" cy="117428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7756" y="1219200"/>
            <a:ext cx="2299444" cy="898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 Web IDE?</a:t>
            </a:r>
            <a:endParaRPr lang="en-US" dirty="0"/>
          </a:p>
        </p:txBody>
      </p:sp>
      <p:sp>
        <p:nvSpPr>
          <p:cNvPr id="819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complete desktop IDE, now in the cloud</a:t>
            </a:r>
          </a:p>
          <a:p>
            <a:pPr lvl="1"/>
            <a:r>
              <a:rPr lang="en-US" dirty="0" smtClean="0"/>
              <a:t>No loss of ergonomics or performance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Mashup</a:t>
            </a:r>
            <a:r>
              <a:rPr lang="en-US" dirty="0" smtClean="0"/>
              <a:t> development</a:t>
            </a:r>
          </a:p>
          <a:p>
            <a:pPr lvl="1"/>
            <a:r>
              <a:rPr lang="en-US" dirty="0" smtClean="0"/>
              <a:t>Wiring REST Services, Gadgets, HTML5 and structured content</a:t>
            </a:r>
          </a:p>
          <a:p>
            <a:pPr lvl="1"/>
            <a:r>
              <a:rPr lang="en-US" dirty="0" smtClean="0"/>
              <a:t>Quick test in IDE with no deployment overhead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Collaborative editor</a:t>
            </a:r>
          </a:p>
          <a:p>
            <a:pPr lvl="1"/>
            <a:r>
              <a:rPr lang="en-US" dirty="0" smtClean="0"/>
              <a:t>Social coding</a:t>
            </a:r>
          </a:p>
          <a:p>
            <a:pPr lvl="1"/>
            <a:r>
              <a:rPr lang="en-US" dirty="0" smtClean="0"/>
              <a:t>Wiki and forum integration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Centralized administration</a:t>
            </a:r>
          </a:p>
          <a:p>
            <a:pPr lvl="1"/>
            <a:r>
              <a:rPr lang="en-US" dirty="0" smtClean="0"/>
              <a:t>No setup, available on all computers</a:t>
            </a:r>
          </a:p>
          <a:p>
            <a:pPr lvl="1"/>
            <a:r>
              <a:rPr lang="en-US" dirty="0" smtClean="0"/>
              <a:t>Simple upgrades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996207462"/>
              </p:ext>
            </p:extLst>
          </p:nvPr>
        </p:nvGraphicFramePr>
        <p:xfrm>
          <a:off x="457200" y="1143001"/>
          <a:ext cx="8229600" cy="4419599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78676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eXo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PLATFORM: COMMUNITY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Use </a:t>
                      </a:r>
                      <a:r>
                        <a:rPr kumimoji="0" lang="en-US" sz="13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eXo</a:t>
                      </a:r>
                      <a:r>
                        <a:rPr kumimoji="0" lang="en-US" sz="13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Platform 3.5 Community Edition if you are </a:t>
                      </a:r>
                      <a:r>
                        <a:rPr kumimoji="0" lang="en-US" sz="13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ready to:</a:t>
                      </a:r>
                    </a:p>
                  </a:txBody>
                  <a:tcPr marL="91435" marR="91435" marT="45711" marB="45711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E02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eXo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PLATFORM: ENTERPRISE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With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eXo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Platform 3.5 Enterprise Edition,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you get:</a:t>
                      </a:r>
                    </a:p>
                  </a:txBody>
                  <a:tcPr marL="91435" marR="91435" marT="45711" marB="45711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8E02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632834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BC900"/>
                        </a:buClr>
                        <a:buSzPct val="113000"/>
                        <a:buFont typeface="Lucida Grande"/>
                        <a:buChar char="−"/>
                        <a:tabLst/>
                      </a:pPr>
                      <a:endParaRPr kumimoji="0" lang="en-US" sz="135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BC900"/>
                        </a:buClr>
                        <a:buSzPct val="113000"/>
                        <a:buFont typeface="Lucida Grande"/>
                        <a:buChar char="−"/>
                        <a:tabLst/>
                      </a:pPr>
                      <a:r>
                        <a:rPr kumimoji="0" lang="en-US" sz="13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Resolve </a:t>
                      </a:r>
                      <a:r>
                        <a:rPr kumimoji="0" lang="en-US" sz="13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issues and bugs during development.</a:t>
                      </a:r>
                      <a:endParaRPr kumimoji="0" lang="en-US" sz="135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BC900"/>
                        </a:buClr>
                        <a:buSzPct val="113000"/>
                        <a:buFont typeface="Lucida Grande"/>
                        <a:buNone/>
                        <a:tabLst/>
                      </a:pPr>
                      <a:endParaRPr kumimoji="0" lang="en-US" sz="135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BC900"/>
                        </a:buClr>
                        <a:buSzPct val="113000"/>
                        <a:buFont typeface="Lucida Grande"/>
                        <a:buChar char="−"/>
                        <a:tabLst/>
                      </a:pPr>
                      <a:r>
                        <a:rPr kumimoji="0" lang="en-US" sz="13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Rely</a:t>
                      </a:r>
                      <a:r>
                        <a:rPr kumimoji="0" lang="en-US" sz="13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exclusively on </a:t>
                      </a:r>
                      <a:r>
                        <a:rPr kumimoji="0" lang="en-US" sz="13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the community for answers to questions.</a:t>
                      </a: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BC900"/>
                        </a:buClr>
                        <a:buSzPct val="113000"/>
                        <a:buFont typeface="Lucida Grande"/>
                        <a:buChar char="−"/>
                        <a:tabLst/>
                      </a:pPr>
                      <a:endParaRPr kumimoji="0" lang="en-US" sz="13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BC900"/>
                        </a:buClr>
                        <a:buSzPct val="113000"/>
                        <a:buFont typeface="Lucida Grande"/>
                        <a:buChar char="−"/>
                        <a:tabLst/>
                      </a:pPr>
                      <a:r>
                        <a:rPr kumimoji="0" lang="en-US" sz="13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Identify </a:t>
                      </a:r>
                      <a:r>
                        <a:rPr kumimoji="0" lang="en-US" sz="13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and resolve security issues on your own.</a:t>
                      </a: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BC900"/>
                        </a:buClr>
                        <a:buSzPct val="113000"/>
                        <a:buFont typeface="Lucida Grande"/>
                        <a:buChar char="−"/>
                        <a:tabLst/>
                      </a:pPr>
                      <a:endParaRPr kumimoji="0" lang="en-US" sz="13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BC900"/>
                        </a:buClr>
                        <a:buSzPct val="113000"/>
                        <a:buFont typeface="Lucida Grande"/>
                        <a:buChar char="−"/>
                        <a:tabLst/>
                      </a:pPr>
                      <a:r>
                        <a:rPr kumimoji="0" lang="en-US" sz="13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Support </a:t>
                      </a:r>
                      <a:r>
                        <a:rPr kumimoji="0" lang="en-US" sz="13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the software</a:t>
                      </a:r>
                      <a:r>
                        <a:rPr kumimoji="0" lang="en-US" sz="13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on </a:t>
                      </a:r>
                      <a:r>
                        <a:rPr kumimoji="0" lang="en-US" sz="13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your own without any SLA.</a:t>
                      </a: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BC900"/>
                        </a:buClr>
                        <a:buSzPct val="113000"/>
                        <a:buFont typeface="Lucida Grande"/>
                        <a:buChar char="−"/>
                        <a:tabLst/>
                      </a:pPr>
                      <a:endParaRPr kumimoji="0" lang="en-US" sz="135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BC900"/>
                        </a:buClr>
                        <a:buSzPct val="113000"/>
                        <a:buFont typeface="Lucida Grande"/>
                        <a:buChar char="−"/>
                        <a:tabLst/>
                      </a:pPr>
                      <a:r>
                        <a:rPr kumimoji="0" lang="en-US" sz="13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Forego access to certain features, such as mobile apps or cloud support.</a:t>
                      </a:r>
                      <a:endParaRPr kumimoji="0" lang="en-US" sz="13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5" marR="91435" marT="45711" marB="4571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E02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BC900"/>
                        </a:buClr>
                        <a:buSzPct val="113000"/>
                        <a:buFont typeface="Lucida Grande"/>
                        <a:buChar char="−"/>
                        <a:tabLst/>
                      </a:pPr>
                      <a:endParaRPr kumimoji="0" lang="en-US" sz="135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BC900"/>
                        </a:buClr>
                        <a:buSzPct val="113000"/>
                        <a:buFont typeface="Lucida Grande"/>
                        <a:buChar char="−"/>
                        <a:tabLst/>
                      </a:pPr>
                      <a:r>
                        <a:rPr kumimoji="0" lang="en-US" sz="13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Enterprise</a:t>
                      </a:r>
                      <a:r>
                        <a:rPr kumimoji="0" lang="en-US" sz="13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-quality support during development and/or production with guaranteed SLAs.</a:t>
                      </a: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BC900"/>
                        </a:buClr>
                        <a:buSzPct val="113000"/>
                        <a:buFont typeface="Lucida Grande"/>
                        <a:buChar char="−"/>
                        <a:tabLst/>
                      </a:pPr>
                      <a:endParaRPr kumimoji="0" lang="en-US" sz="13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BC900"/>
                        </a:buClr>
                        <a:buSzPct val="113000"/>
                        <a:buFont typeface="Lucida Grande"/>
                        <a:buChar char="−"/>
                        <a:tabLst/>
                      </a:pPr>
                      <a:r>
                        <a:rPr kumimoji="0" lang="en-US" sz="13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An </a:t>
                      </a:r>
                      <a:r>
                        <a:rPr kumimoji="0" lang="en-US" sz="13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integrated package, tested and certified on multiple JVMs and Operating Systems.</a:t>
                      </a: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BC900"/>
                        </a:buClr>
                        <a:buSzPct val="113000"/>
                        <a:buFont typeface="Lucida Grande"/>
                        <a:buChar char="−"/>
                        <a:tabLst/>
                      </a:pPr>
                      <a:endParaRPr kumimoji="0" lang="en-US" sz="13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BC900"/>
                        </a:buClr>
                        <a:buSzPct val="113000"/>
                        <a:buFont typeface="Lucida Grande"/>
                        <a:buChar char="−"/>
                        <a:tabLst/>
                      </a:pPr>
                      <a:r>
                        <a:rPr kumimoji="0" lang="en-US" sz="13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Additional </a:t>
                      </a:r>
                      <a:r>
                        <a:rPr kumimoji="0" lang="en-US" sz="13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functionality, including</a:t>
                      </a:r>
                      <a:r>
                        <a:rPr kumimoji="0" lang="en-US" sz="13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native mobile apps and cloud-ready features.</a:t>
                      </a: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BC900"/>
                        </a:buClr>
                        <a:buSzPct val="113000"/>
                        <a:buFont typeface="Lucida Grande"/>
                        <a:buChar char="−"/>
                        <a:tabLst/>
                      </a:pPr>
                      <a:endParaRPr kumimoji="0" lang="en-US" sz="13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BC900"/>
                        </a:buClr>
                        <a:buSzPct val="113000"/>
                        <a:buFont typeface="Lucida Grande"/>
                        <a:buChar char="−"/>
                        <a:tabLst/>
                      </a:pPr>
                      <a:r>
                        <a:rPr kumimoji="0" lang="en-US" sz="13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Continuous </a:t>
                      </a:r>
                      <a:r>
                        <a:rPr kumimoji="0" lang="en-US" sz="13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updates and patches to resolve security, performance, and stability issues.</a:t>
                      </a: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BC900"/>
                        </a:buClr>
                        <a:buSzPct val="113000"/>
                        <a:buFont typeface="Lucida Grande"/>
                        <a:buChar char="−"/>
                        <a:tabLst/>
                      </a:pPr>
                      <a:endParaRPr kumimoji="0" lang="en-US" sz="13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BC900"/>
                        </a:buClr>
                        <a:buSzPct val="113000"/>
                        <a:buFont typeface="Lucida Grande"/>
                        <a:buChar char="−"/>
                        <a:tabLst/>
                      </a:pPr>
                      <a:r>
                        <a:rPr kumimoji="0" lang="en-US" sz="13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Notifications </a:t>
                      </a:r>
                      <a:r>
                        <a:rPr kumimoji="0" lang="en-US" sz="13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about security issues and advice on how to resolve them.</a:t>
                      </a:r>
                    </a:p>
                  </a:txBody>
                  <a:tcPr marL="91435" marR="91435" marT="45711" marB="4571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8E02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4" name="Titre 1"/>
          <p:cNvSpPr txBox="1">
            <a:spLocks/>
          </p:cNvSpPr>
          <p:nvPr/>
        </p:nvSpPr>
        <p:spPr bwMode="auto">
          <a:xfrm>
            <a:off x="381001" y="112713"/>
            <a:ext cx="76962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a="http://schemas.openxmlformats.org/drawingml/2006/main" xmlns:r="http://schemas.openxmlformats.org/officeDocument/2006/relationships" xmlns:p="http://schemas.openxmlformats.org/presentationml/2006/main"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fr-FR" sz="3500" b="1" kern="1200" dirty="0">
                <a:solidFill>
                  <a:srgbClr val="FFA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FFA3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FFA3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FFA3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FFA3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FFA3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FFA3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FFA3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FFA3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spc="300" dirty="0" smtClean="0">
                <a:solidFill>
                  <a:schemeClr val="bg2">
                    <a:lumMod val="75000"/>
                  </a:schemeClr>
                </a:solidFill>
                <a:ea typeface="ＭＳ Ｐゴシック" charset="0"/>
                <a:cs typeface="Arial"/>
              </a:rPr>
              <a:t>COMMUNITY VS ENTERPRISE</a:t>
            </a:r>
            <a:endParaRPr lang="fr-FR" sz="2400" spc="300" dirty="0">
              <a:solidFill>
                <a:schemeClr val="bg2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Appendix 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Reusable Elements (for Training &amp; Creating New Technical Content)</a:t>
            </a: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3661268" cy="685800"/>
          </a:xfrm>
        </p:spPr>
        <p:txBody>
          <a:bodyPr/>
          <a:lstStyle/>
          <a:p>
            <a:r>
              <a:rPr lang="fr-FR" cap="none" dirty="0" err="1" smtClean="0"/>
              <a:t>eXo</a:t>
            </a:r>
            <a:r>
              <a:rPr lang="fr-FR" dirty="0" smtClean="0"/>
              <a:t> </a:t>
            </a:r>
            <a:r>
              <a:rPr lang="fr-FR" dirty="0" err="1" smtClean="0"/>
              <a:t>cloud</a:t>
            </a:r>
            <a:r>
              <a:rPr lang="fr-FR" dirty="0" smtClean="0"/>
              <a:t> </a:t>
            </a:r>
            <a:r>
              <a:rPr lang="fr-FR" dirty="0" err="1" smtClean="0"/>
              <a:t>stack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-304800" y="1143000"/>
            <a:ext cx="3581400" cy="5029200"/>
          </a:xfrm>
        </p:spPr>
        <p:txBody>
          <a:bodyPr/>
          <a:lstStyle/>
          <a:p>
            <a:pPr lvl="1"/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eXo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Cloud </a:t>
            </a:r>
            <a:r>
              <a:rPr lang="en-US" dirty="0" err="1">
                <a:solidFill>
                  <a:schemeClr val="tx1"/>
                </a:solidFill>
              </a:rPr>
              <a:t>Runtine</a:t>
            </a:r>
            <a:endParaRPr lang="en-US" dirty="0">
              <a:solidFill>
                <a:schemeClr val="tx1"/>
              </a:solidFill>
            </a:endParaRP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Verticalized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Platform as a Service </a:t>
            </a:r>
          </a:p>
          <a:p>
            <a:pPr lvl="3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Elasticity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(for tenants and apps within tenants)</a:t>
            </a:r>
          </a:p>
          <a:p>
            <a:pPr lvl="3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Pause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/Resume of tenants in less than 10 sec</a:t>
            </a:r>
          </a:p>
          <a:p>
            <a:pPr lvl="3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High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tenant density (280 active tenants on an Amazon instance)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 Promote </a:t>
            </a:r>
            <a:r>
              <a:rPr lang="en-US" dirty="0">
                <a:solidFill>
                  <a:schemeClr val="tx1"/>
                </a:solidFill>
              </a:rPr>
              <a:t>an unique development </a:t>
            </a:r>
            <a:r>
              <a:rPr lang="en-US" dirty="0" err="1">
                <a:solidFill>
                  <a:schemeClr val="tx1"/>
                </a:solidFill>
              </a:rPr>
              <a:t>Framwork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3"/>
            <a:r>
              <a:rPr lang="en-US" sz="1200" dirty="0" smtClean="0">
                <a:solidFill>
                  <a:srgbClr val="7F7F7F"/>
                </a:solidFill>
              </a:rPr>
              <a:t> </a:t>
            </a:r>
            <a:r>
              <a:rPr lang="en-US" sz="1200" dirty="0" err="1" smtClean="0">
                <a:solidFill>
                  <a:srgbClr val="7F7F7F"/>
                </a:solidFill>
              </a:rPr>
              <a:t>Chromattic</a:t>
            </a:r>
            <a:r>
              <a:rPr lang="en-US" sz="1200" dirty="0" smtClean="0">
                <a:solidFill>
                  <a:srgbClr val="7F7F7F"/>
                </a:solidFill>
              </a:rPr>
              <a:t> </a:t>
            </a:r>
            <a:r>
              <a:rPr lang="en-US" sz="1200" dirty="0">
                <a:solidFill>
                  <a:srgbClr val="7F7F7F"/>
                </a:solidFill>
              </a:rPr>
              <a:t>(JCR), JAX-RS and HTML5/Gadgets</a:t>
            </a:r>
          </a:p>
          <a:p>
            <a:pPr lvl="3"/>
            <a:r>
              <a:rPr lang="en-US" sz="1200" dirty="0" smtClean="0">
                <a:solidFill>
                  <a:srgbClr val="7F7F7F"/>
                </a:solidFill>
              </a:rPr>
              <a:t> See </a:t>
            </a:r>
            <a:r>
              <a:rPr lang="en-US" sz="1200" dirty="0">
                <a:solidFill>
                  <a:srgbClr val="7F7F7F"/>
                </a:solidFill>
              </a:rPr>
              <a:t>it as a VBA  like </a:t>
            </a:r>
            <a:r>
              <a:rPr lang="en-US" sz="1200" dirty="0" err="1">
                <a:solidFill>
                  <a:srgbClr val="7F7F7F"/>
                </a:solidFill>
              </a:rPr>
              <a:t>PaaS</a:t>
            </a:r>
            <a:endParaRPr lang="en-US" sz="1200" dirty="0">
              <a:solidFill>
                <a:srgbClr val="7F7F7F"/>
              </a:solidFill>
            </a:endParaRP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 To </a:t>
            </a:r>
            <a:r>
              <a:rPr lang="en-US" dirty="0">
                <a:solidFill>
                  <a:schemeClr val="tx1"/>
                </a:solidFill>
              </a:rPr>
              <a:t>be released in 2012 under cloud-</a:t>
            </a:r>
            <a:r>
              <a:rPr lang="en-US" dirty="0" err="1">
                <a:solidFill>
                  <a:schemeClr val="tx1"/>
                </a:solidFill>
              </a:rPr>
              <a:t>runtime.com</a:t>
            </a:r>
            <a:r>
              <a:rPr lang="en-US" dirty="0">
                <a:solidFill>
                  <a:schemeClr val="tx1"/>
                </a:solidFill>
              </a:rPr>
              <a:t> name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 Cloud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dirty="0" err="1">
                <a:solidFill>
                  <a:schemeClr val="tx1"/>
                </a:solidFill>
              </a:rPr>
              <a:t>ide.com</a:t>
            </a:r>
            <a:r>
              <a:rPr lang="en-US" dirty="0">
                <a:solidFill>
                  <a:schemeClr val="tx1"/>
                </a:solidFill>
              </a:rPr>
              <a:t> already runs on it on an average of 2 servers for more than 6000 tenants</a:t>
            </a:r>
          </a:p>
          <a:p>
            <a:pPr lvl="1">
              <a:buNone/>
            </a:pPr>
            <a:endParaRPr lang="en-US" dirty="0">
              <a:solidFill>
                <a:srgbClr val="000000"/>
              </a:solidFill>
            </a:endParaRPr>
          </a:p>
          <a:p>
            <a:pPr lvl="2"/>
            <a:endParaRPr lang="en-US" sz="1600" dirty="0">
              <a:solidFill>
                <a:srgbClr val="000000"/>
              </a:solidFill>
            </a:endParaRPr>
          </a:p>
          <a:p>
            <a:pPr lvl="2"/>
            <a:endParaRPr lang="en-US" sz="1600" dirty="0">
              <a:solidFill>
                <a:srgbClr val="000000"/>
              </a:solidFill>
            </a:endParaRPr>
          </a:p>
          <a:p>
            <a:pPr lvl="2"/>
            <a:endParaRPr lang="en-US" sz="1600" dirty="0">
              <a:solidFill>
                <a:srgbClr val="000000"/>
              </a:solidFill>
            </a:endParaRPr>
          </a:p>
          <a:p>
            <a:pPr lvl="2"/>
            <a:endParaRPr lang="en-US" sz="1600" dirty="0">
              <a:solidFill>
                <a:srgbClr val="000000"/>
              </a:solidFill>
            </a:endParaRP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64486" y="838200"/>
            <a:ext cx="1222314" cy="448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sz="1400" dirty="0" smtClean="0">
                <a:solidFill>
                  <a:srgbClr val="262626"/>
                </a:solidFill>
              </a:rPr>
              <a:t>HTTP</a:t>
            </a:r>
          </a:p>
          <a:p>
            <a:pPr algn="ct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sz="1400" dirty="0" smtClean="0">
                <a:solidFill>
                  <a:srgbClr val="262626"/>
                </a:solidFill>
              </a:rPr>
              <a:t>requests</a:t>
            </a:r>
            <a:endParaRPr lang="en-US" sz="1400" dirty="0">
              <a:solidFill>
                <a:srgbClr val="262626"/>
              </a:solidFill>
            </a:endParaRPr>
          </a:p>
        </p:txBody>
      </p:sp>
      <p:sp>
        <p:nvSpPr>
          <p:cNvPr id="10" name="Rounded Rectangle 35"/>
          <p:cNvSpPr>
            <a:spLocks noChangeArrowheads="1"/>
          </p:cNvSpPr>
          <p:nvPr/>
        </p:nvSpPr>
        <p:spPr bwMode="auto">
          <a:xfrm>
            <a:off x="7467600" y="2084388"/>
            <a:ext cx="1356518" cy="658812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90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hangingPunct="0">
              <a:lnSpc>
                <a:spcPct val="50000"/>
              </a:lnSpc>
              <a:buClr>
                <a:srgbClr val="000000"/>
              </a:buClr>
              <a:buSzPct val="45000"/>
              <a:buFont typeface="Symbol" charset="0"/>
              <a:buNone/>
            </a:pPr>
            <a:r>
              <a:rPr 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HAProxy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ounded Rectangle 35"/>
          <p:cNvSpPr>
            <a:spLocks noChangeArrowheads="1"/>
          </p:cNvSpPr>
          <p:nvPr/>
        </p:nvSpPr>
        <p:spPr bwMode="auto">
          <a:xfrm>
            <a:off x="4118468" y="2084388"/>
            <a:ext cx="1367932" cy="658812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90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hangingPunct="0">
              <a:lnSpc>
                <a:spcPct val="50000"/>
              </a:lnSpc>
              <a:buClr>
                <a:srgbClr val="000000"/>
              </a:buClr>
              <a:buSzPct val="45000"/>
              <a:buFont typeface="Symbol" charset="0"/>
              <a:buNone/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Cloud-admin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" name="Straight Connector 26"/>
          <p:cNvCxnSpPr/>
          <p:nvPr/>
        </p:nvCxnSpPr>
        <p:spPr>
          <a:xfrm>
            <a:off x="8382000" y="1311740"/>
            <a:ext cx="0" cy="669460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6"/>
          <p:cNvCxnSpPr/>
          <p:nvPr/>
        </p:nvCxnSpPr>
        <p:spPr>
          <a:xfrm>
            <a:off x="8077200" y="1311740"/>
            <a:ext cx="0" cy="669460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6"/>
          <p:cNvCxnSpPr/>
          <p:nvPr/>
        </p:nvCxnSpPr>
        <p:spPr>
          <a:xfrm>
            <a:off x="7772400" y="1311740"/>
            <a:ext cx="0" cy="669460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6"/>
          <p:cNvCxnSpPr/>
          <p:nvPr/>
        </p:nvCxnSpPr>
        <p:spPr>
          <a:xfrm flipH="1">
            <a:off x="5540894" y="2286000"/>
            <a:ext cx="1774306" cy="0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540894" y="1981200"/>
            <a:ext cx="1926706" cy="247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sz="1200" b="0" dirty="0" smtClean="0">
                <a:solidFill>
                  <a:srgbClr val="262626"/>
                </a:solidFill>
              </a:rPr>
              <a:t>tenant creation requests</a:t>
            </a:r>
            <a:endParaRPr lang="en-US" sz="1200" b="0" dirty="0">
              <a:solidFill>
                <a:srgbClr val="262626"/>
              </a:solidFill>
            </a:endParaRPr>
          </a:p>
        </p:txBody>
      </p:sp>
      <p:cxnSp>
        <p:nvCxnSpPr>
          <p:cNvPr id="24" name="Straight Connector 26"/>
          <p:cNvCxnSpPr/>
          <p:nvPr/>
        </p:nvCxnSpPr>
        <p:spPr>
          <a:xfrm flipH="1">
            <a:off x="5562600" y="2667000"/>
            <a:ext cx="1774306" cy="0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562600" y="2362200"/>
            <a:ext cx="1926706" cy="247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sz="1200" b="0" dirty="0" smtClean="0">
                <a:solidFill>
                  <a:srgbClr val="262626"/>
                </a:solidFill>
              </a:rPr>
              <a:t>configure</a:t>
            </a:r>
            <a:endParaRPr lang="en-US" sz="1200" b="0" dirty="0">
              <a:solidFill>
                <a:srgbClr val="262626"/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7293494" y="2589893"/>
            <a:ext cx="97906" cy="152400"/>
          </a:xfrm>
          <a:prstGeom prst="chevron">
            <a:avLst/>
          </a:prstGeom>
          <a:solidFill>
            <a:srgbClr val="FAC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 rot="10800000">
            <a:off x="5562600" y="2209800"/>
            <a:ext cx="97906" cy="152400"/>
          </a:xfrm>
          <a:prstGeom prst="chevron">
            <a:avLst/>
          </a:prstGeom>
          <a:solidFill>
            <a:srgbClr val="FAC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/>
          <p:cNvSpPr/>
          <p:nvPr/>
        </p:nvSpPr>
        <p:spPr>
          <a:xfrm rot="5400000">
            <a:off x="7723447" y="1856047"/>
            <a:ext cx="97906" cy="152400"/>
          </a:xfrm>
          <a:prstGeom prst="chevron">
            <a:avLst/>
          </a:prstGeom>
          <a:solidFill>
            <a:srgbClr val="FAC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 rot="5400000">
            <a:off x="8028247" y="1856047"/>
            <a:ext cx="97906" cy="152400"/>
          </a:xfrm>
          <a:prstGeom prst="chevron">
            <a:avLst/>
          </a:prstGeom>
          <a:solidFill>
            <a:srgbClr val="FAC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/>
          <p:cNvSpPr/>
          <p:nvPr/>
        </p:nvSpPr>
        <p:spPr>
          <a:xfrm rot="5400000">
            <a:off x="8333047" y="1856047"/>
            <a:ext cx="97906" cy="152400"/>
          </a:xfrm>
          <a:prstGeom prst="chevron">
            <a:avLst/>
          </a:prstGeom>
          <a:solidFill>
            <a:srgbClr val="FAC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Rounded Rectangle 35"/>
          <p:cNvSpPr>
            <a:spLocks noChangeArrowheads="1"/>
          </p:cNvSpPr>
          <p:nvPr/>
        </p:nvSpPr>
        <p:spPr bwMode="auto">
          <a:xfrm>
            <a:off x="4118468" y="4038600"/>
            <a:ext cx="1367932" cy="1295400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90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 hangingPunct="0">
              <a:lnSpc>
                <a:spcPct val="150000"/>
              </a:lnSpc>
              <a:buClr>
                <a:srgbClr val="000000"/>
              </a:buClr>
              <a:buSzPct val="45000"/>
              <a:buFont typeface="Symbol" charset="0"/>
              <a:buNone/>
            </a:pPr>
            <a:endParaRPr lang="en-US" sz="1200" b="0" dirty="0"/>
          </a:p>
        </p:txBody>
      </p:sp>
      <p:sp>
        <p:nvSpPr>
          <p:cNvPr id="33" name="Rounded Rectangle 35"/>
          <p:cNvSpPr>
            <a:spLocks noChangeArrowheads="1"/>
          </p:cNvSpPr>
          <p:nvPr/>
        </p:nvSpPr>
        <p:spPr bwMode="auto">
          <a:xfrm>
            <a:off x="5638800" y="4038600"/>
            <a:ext cx="1367932" cy="1295400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90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 hangingPunct="0">
              <a:lnSpc>
                <a:spcPct val="150000"/>
              </a:lnSpc>
              <a:buClr>
                <a:srgbClr val="000000"/>
              </a:buClr>
              <a:buSzPct val="45000"/>
              <a:buFont typeface="Symbol" charset="0"/>
              <a:buNone/>
            </a:pPr>
            <a:endParaRPr lang="en-US" sz="1200" b="0" dirty="0"/>
          </a:p>
        </p:txBody>
      </p:sp>
      <p:sp>
        <p:nvSpPr>
          <p:cNvPr id="34" name="Rounded Rectangle 35"/>
          <p:cNvSpPr>
            <a:spLocks noChangeArrowheads="1"/>
          </p:cNvSpPr>
          <p:nvPr/>
        </p:nvSpPr>
        <p:spPr bwMode="auto">
          <a:xfrm>
            <a:off x="7456186" y="4038600"/>
            <a:ext cx="1367932" cy="1295400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90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 hangingPunct="0">
              <a:lnSpc>
                <a:spcPct val="150000"/>
              </a:lnSpc>
              <a:buClr>
                <a:srgbClr val="000000"/>
              </a:buClr>
              <a:buSzPct val="45000"/>
              <a:buFont typeface="Symbol" charset="0"/>
              <a:buNone/>
            </a:pPr>
            <a:endParaRPr lang="en-US" sz="1200" b="0" dirty="0"/>
          </a:p>
        </p:txBody>
      </p:sp>
      <p:sp>
        <p:nvSpPr>
          <p:cNvPr id="35" name="Rectangle 34"/>
          <p:cNvSpPr/>
          <p:nvPr/>
        </p:nvSpPr>
        <p:spPr>
          <a:xfrm>
            <a:off x="7015941" y="4495800"/>
            <a:ext cx="375459" cy="247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sz="1200" b="0" dirty="0" smtClean="0">
                <a:solidFill>
                  <a:srgbClr val="262626"/>
                </a:solidFill>
              </a:rPr>
              <a:t>...</a:t>
            </a:r>
            <a:endParaRPr lang="en-US" sz="1200" b="0" dirty="0">
              <a:solidFill>
                <a:srgbClr val="262626"/>
              </a:solidFill>
            </a:endParaRPr>
          </a:p>
        </p:txBody>
      </p:sp>
      <p:cxnSp>
        <p:nvCxnSpPr>
          <p:cNvPr id="36" name="Straight Connector 26"/>
          <p:cNvCxnSpPr/>
          <p:nvPr/>
        </p:nvCxnSpPr>
        <p:spPr>
          <a:xfrm flipV="1">
            <a:off x="4495800" y="3048000"/>
            <a:ext cx="0" cy="762000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26"/>
          <p:cNvCxnSpPr/>
          <p:nvPr/>
        </p:nvCxnSpPr>
        <p:spPr>
          <a:xfrm flipV="1">
            <a:off x="4800600" y="3048000"/>
            <a:ext cx="0" cy="609600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26"/>
          <p:cNvCxnSpPr/>
          <p:nvPr/>
        </p:nvCxnSpPr>
        <p:spPr>
          <a:xfrm flipH="1">
            <a:off x="4876801" y="3654047"/>
            <a:ext cx="1523999" cy="3553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26"/>
          <p:cNvCxnSpPr/>
          <p:nvPr/>
        </p:nvCxnSpPr>
        <p:spPr>
          <a:xfrm flipV="1">
            <a:off x="6394271" y="3654047"/>
            <a:ext cx="6529" cy="155953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26"/>
          <p:cNvCxnSpPr/>
          <p:nvPr/>
        </p:nvCxnSpPr>
        <p:spPr>
          <a:xfrm flipV="1">
            <a:off x="5105400" y="3048000"/>
            <a:ext cx="0" cy="228600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26"/>
          <p:cNvCxnSpPr/>
          <p:nvPr/>
        </p:nvCxnSpPr>
        <p:spPr>
          <a:xfrm flipH="1">
            <a:off x="5181600" y="3276600"/>
            <a:ext cx="2971800" cy="0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26"/>
          <p:cNvCxnSpPr/>
          <p:nvPr/>
        </p:nvCxnSpPr>
        <p:spPr>
          <a:xfrm flipV="1">
            <a:off x="8229600" y="3200400"/>
            <a:ext cx="0" cy="533400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5638800" y="3021988"/>
            <a:ext cx="1926706" cy="247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sz="1200" b="0" dirty="0">
                <a:solidFill>
                  <a:srgbClr val="262626"/>
                </a:solidFill>
              </a:rPr>
              <a:t>T</a:t>
            </a:r>
            <a:r>
              <a:rPr lang="en-US" sz="1200" b="0" dirty="0" smtClean="0">
                <a:solidFill>
                  <a:srgbClr val="262626"/>
                </a:solidFill>
              </a:rPr>
              <a:t>enant removing</a:t>
            </a:r>
            <a:endParaRPr lang="en-US" sz="1200" b="0" dirty="0">
              <a:solidFill>
                <a:srgbClr val="262626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648200" y="3409840"/>
            <a:ext cx="1926706" cy="247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sz="1200" b="0" dirty="0">
                <a:solidFill>
                  <a:srgbClr val="262626"/>
                </a:solidFill>
              </a:rPr>
              <a:t>T</a:t>
            </a:r>
            <a:r>
              <a:rPr lang="en-US" sz="1200" b="0" dirty="0" smtClean="0">
                <a:solidFill>
                  <a:srgbClr val="262626"/>
                </a:solidFill>
              </a:rPr>
              <a:t>enant creation</a:t>
            </a:r>
            <a:endParaRPr lang="en-US" sz="1200" b="0" dirty="0">
              <a:solidFill>
                <a:srgbClr val="262626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608647" y="3333640"/>
            <a:ext cx="887153" cy="247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sz="1200" b="0" dirty="0">
                <a:solidFill>
                  <a:srgbClr val="262626"/>
                </a:solidFill>
              </a:rPr>
              <a:t>S</a:t>
            </a:r>
            <a:r>
              <a:rPr lang="en-US" sz="1200" b="0" dirty="0" smtClean="0">
                <a:solidFill>
                  <a:srgbClr val="262626"/>
                </a:solidFill>
              </a:rPr>
              <a:t>tatistic</a:t>
            </a:r>
            <a:endParaRPr lang="en-US" sz="1200" b="0" dirty="0">
              <a:solidFill>
                <a:srgbClr val="262626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810000" y="3810000"/>
            <a:ext cx="887153" cy="247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sz="1200" b="0" dirty="0" smtClean="0">
                <a:solidFill>
                  <a:srgbClr val="262626"/>
                </a:solidFill>
              </a:rPr>
              <a:t>AS1</a:t>
            </a:r>
            <a:endParaRPr lang="en-US" sz="1200" b="0" dirty="0">
              <a:solidFill>
                <a:srgbClr val="262626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334000" y="3810000"/>
            <a:ext cx="887153" cy="247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sz="1200" b="0" dirty="0" smtClean="0">
                <a:solidFill>
                  <a:srgbClr val="262626"/>
                </a:solidFill>
              </a:rPr>
              <a:t>AS2</a:t>
            </a:r>
            <a:endParaRPr lang="en-US" sz="1200" b="0" dirty="0">
              <a:solidFill>
                <a:srgbClr val="262626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162800" y="3810000"/>
            <a:ext cx="887153" cy="247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sz="1200" b="0" dirty="0" err="1" smtClean="0">
                <a:solidFill>
                  <a:srgbClr val="262626"/>
                </a:solidFill>
              </a:rPr>
              <a:t>ASn</a:t>
            </a:r>
            <a:endParaRPr lang="en-US" sz="1200" b="0" dirty="0">
              <a:solidFill>
                <a:srgbClr val="262626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267201" y="4114800"/>
            <a:ext cx="1066800" cy="247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sz="1200" dirty="0" smtClean="0">
                <a:solidFill>
                  <a:srgbClr val="262626"/>
                </a:solidFill>
              </a:rPr>
              <a:t>Cloud-agent</a:t>
            </a:r>
            <a:endParaRPr lang="en-US" sz="1200" dirty="0">
              <a:solidFill>
                <a:srgbClr val="262626"/>
              </a:solidFill>
            </a:endParaRPr>
          </a:p>
        </p:txBody>
      </p:sp>
      <p:cxnSp>
        <p:nvCxnSpPr>
          <p:cNvPr id="93" name="Straight Connector 26"/>
          <p:cNvCxnSpPr/>
          <p:nvPr/>
        </p:nvCxnSpPr>
        <p:spPr>
          <a:xfrm flipH="1">
            <a:off x="4191000" y="4419600"/>
            <a:ext cx="1159395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26"/>
          <p:cNvCxnSpPr/>
          <p:nvPr/>
        </p:nvCxnSpPr>
        <p:spPr>
          <a:xfrm flipH="1">
            <a:off x="5715000" y="4419600"/>
            <a:ext cx="1159395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791200" y="4114800"/>
            <a:ext cx="1066800" cy="247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sz="1200" dirty="0" smtClean="0">
                <a:solidFill>
                  <a:srgbClr val="262626"/>
                </a:solidFill>
              </a:rPr>
              <a:t>Cloud-agent</a:t>
            </a:r>
            <a:endParaRPr lang="en-US" sz="1200" dirty="0">
              <a:solidFill>
                <a:srgbClr val="262626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191000" y="4705240"/>
            <a:ext cx="1295400" cy="397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sz="1200" dirty="0" smtClean="0">
                <a:solidFill>
                  <a:srgbClr val="262626"/>
                </a:solidFill>
              </a:rPr>
              <a:t>Other applications</a:t>
            </a:r>
            <a:endParaRPr lang="en-US" sz="1200" dirty="0">
              <a:solidFill>
                <a:srgbClr val="262626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5660506" y="4708060"/>
            <a:ext cx="1346226" cy="397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sz="1200" dirty="0" smtClean="0">
                <a:solidFill>
                  <a:srgbClr val="262626"/>
                </a:solidFill>
              </a:rPr>
              <a:t>Other applications</a:t>
            </a:r>
            <a:endParaRPr lang="en-US" sz="1200" dirty="0">
              <a:solidFill>
                <a:srgbClr val="262626"/>
              </a:solidFill>
            </a:endParaRPr>
          </a:p>
        </p:txBody>
      </p:sp>
      <p:cxnSp>
        <p:nvCxnSpPr>
          <p:cNvPr id="99" name="Straight Connector 26"/>
          <p:cNvCxnSpPr/>
          <p:nvPr/>
        </p:nvCxnSpPr>
        <p:spPr>
          <a:xfrm flipH="1">
            <a:off x="7527405" y="4419600"/>
            <a:ext cx="1159395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7603605" y="4114800"/>
            <a:ext cx="1066800" cy="247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sz="1200" dirty="0" smtClean="0">
                <a:solidFill>
                  <a:srgbClr val="262626"/>
                </a:solidFill>
              </a:rPr>
              <a:t>Cloud-agent</a:t>
            </a:r>
            <a:endParaRPr lang="en-US" sz="1200" dirty="0">
              <a:solidFill>
                <a:srgbClr val="262626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467600" y="4708060"/>
            <a:ext cx="1356518" cy="397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sz="1200" dirty="0" smtClean="0">
                <a:solidFill>
                  <a:srgbClr val="262626"/>
                </a:solidFill>
              </a:rPr>
              <a:t>Other applications</a:t>
            </a:r>
            <a:endParaRPr lang="en-US" sz="1200" dirty="0">
              <a:solidFill>
                <a:srgbClr val="262626"/>
              </a:solidFill>
            </a:endParaRPr>
          </a:p>
        </p:txBody>
      </p:sp>
      <p:sp>
        <p:nvSpPr>
          <p:cNvPr id="102" name="Chevron 101"/>
          <p:cNvSpPr/>
          <p:nvPr/>
        </p:nvSpPr>
        <p:spPr>
          <a:xfrm rot="5400000">
            <a:off x="8174785" y="3706553"/>
            <a:ext cx="97906" cy="152400"/>
          </a:xfrm>
          <a:prstGeom prst="chevron">
            <a:avLst/>
          </a:prstGeom>
          <a:solidFill>
            <a:srgbClr val="FAC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103" name="Chevron 102"/>
          <p:cNvSpPr/>
          <p:nvPr/>
        </p:nvSpPr>
        <p:spPr>
          <a:xfrm rot="5400000">
            <a:off x="6345318" y="3733800"/>
            <a:ext cx="97906" cy="152400"/>
          </a:xfrm>
          <a:prstGeom prst="chevron">
            <a:avLst/>
          </a:prstGeom>
          <a:solidFill>
            <a:srgbClr val="FAC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104" name="Chevron 103"/>
          <p:cNvSpPr/>
          <p:nvPr/>
        </p:nvSpPr>
        <p:spPr>
          <a:xfrm rot="5400000">
            <a:off x="4446847" y="3756880"/>
            <a:ext cx="97906" cy="152400"/>
          </a:xfrm>
          <a:prstGeom prst="chevron">
            <a:avLst/>
          </a:prstGeom>
          <a:solidFill>
            <a:srgbClr val="FAC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5" name="Straight Connector 26"/>
          <p:cNvCxnSpPr/>
          <p:nvPr/>
        </p:nvCxnSpPr>
        <p:spPr>
          <a:xfrm>
            <a:off x="8229600" y="5464694"/>
            <a:ext cx="0" cy="228600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hevron 105"/>
          <p:cNvSpPr/>
          <p:nvPr/>
        </p:nvSpPr>
        <p:spPr>
          <a:xfrm rot="5400000">
            <a:off x="8180647" y="5589847"/>
            <a:ext cx="97906" cy="152400"/>
          </a:xfrm>
          <a:prstGeom prst="chevron">
            <a:avLst/>
          </a:prstGeom>
          <a:solidFill>
            <a:srgbClr val="FAC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9" name="Straight Connector 26"/>
          <p:cNvCxnSpPr/>
          <p:nvPr/>
        </p:nvCxnSpPr>
        <p:spPr>
          <a:xfrm>
            <a:off x="6394271" y="5491941"/>
            <a:ext cx="0" cy="152400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Chevron 109"/>
          <p:cNvSpPr/>
          <p:nvPr/>
        </p:nvSpPr>
        <p:spPr>
          <a:xfrm rot="5400000">
            <a:off x="6345318" y="5617094"/>
            <a:ext cx="97906" cy="152400"/>
          </a:xfrm>
          <a:prstGeom prst="chevron">
            <a:avLst/>
          </a:prstGeom>
          <a:solidFill>
            <a:srgbClr val="FAC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12" name="Straight Connector 26"/>
          <p:cNvCxnSpPr/>
          <p:nvPr/>
        </p:nvCxnSpPr>
        <p:spPr>
          <a:xfrm>
            <a:off x="4495800" y="5442988"/>
            <a:ext cx="0" cy="152400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Chevron 112"/>
          <p:cNvSpPr/>
          <p:nvPr/>
        </p:nvSpPr>
        <p:spPr>
          <a:xfrm rot="5400000">
            <a:off x="4446847" y="5568141"/>
            <a:ext cx="97906" cy="152400"/>
          </a:xfrm>
          <a:prstGeom prst="chevron">
            <a:avLst/>
          </a:prstGeom>
          <a:solidFill>
            <a:srgbClr val="FAC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118" name="Rounded Rectangle 35"/>
          <p:cNvSpPr>
            <a:spLocks noChangeArrowheads="1"/>
          </p:cNvSpPr>
          <p:nvPr/>
        </p:nvSpPr>
        <p:spPr bwMode="auto">
          <a:xfrm>
            <a:off x="4083674" y="5802228"/>
            <a:ext cx="4740443" cy="231420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90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 hangingPunct="0">
              <a:lnSpc>
                <a:spcPct val="150000"/>
              </a:lnSpc>
              <a:buClr>
                <a:srgbClr val="000000"/>
              </a:buClr>
              <a:buSzPct val="45000"/>
              <a:buFont typeface="Symbol" charset="0"/>
              <a:buNone/>
            </a:pPr>
            <a:endParaRPr lang="en-US" sz="1200" b="0" dirty="0"/>
          </a:p>
        </p:txBody>
      </p:sp>
      <p:sp>
        <p:nvSpPr>
          <p:cNvPr id="119" name="Rectangle 118"/>
          <p:cNvSpPr/>
          <p:nvPr/>
        </p:nvSpPr>
        <p:spPr>
          <a:xfrm>
            <a:off x="4083674" y="5791200"/>
            <a:ext cx="4740444" cy="247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sz="1200" dirty="0" smtClean="0">
                <a:solidFill>
                  <a:srgbClr val="262626"/>
                </a:solidFill>
              </a:rPr>
              <a:t>Databases</a:t>
            </a:r>
            <a:endParaRPr lang="en-US" sz="12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203906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Multi-Tenant Architecture</a:t>
            </a:r>
            <a:endParaRPr lang="en-US" dirty="0"/>
          </a:p>
        </p:txBody>
      </p:sp>
      <p:pic>
        <p:nvPicPr>
          <p:cNvPr id="5" name="Image 76" descr="cloud.png"/>
          <p:cNvPicPr>
            <a:picLocks noChangeAspect="1"/>
          </p:cNvPicPr>
          <p:nvPr/>
        </p:nvPicPr>
        <p:blipFill>
          <a:blip r:embed="rId2" cstate="print">
            <a:alphaModFix amt="41000"/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238016" y="3578884"/>
            <a:ext cx="3306723" cy="1814852"/>
          </a:xfrm>
          <a:prstGeom prst="rect">
            <a:avLst/>
          </a:prstGeom>
          <a:noFill/>
        </p:spPr>
      </p:pic>
      <p:pic>
        <p:nvPicPr>
          <p:cNvPr id="6" name="Image 78847" descr="cloud.png"/>
          <p:cNvPicPr>
            <a:picLocks noChangeAspect="1"/>
          </p:cNvPicPr>
          <p:nvPr/>
        </p:nvPicPr>
        <p:blipFill>
          <a:blip r:embed="rId2" cstate="print">
            <a:alphaModFix amt="40000"/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570781" y="1312891"/>
            <a:ext cx="1779492" cy="97665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573337" y="4611564"/>
            <a:ext cx="4448721" cy="856598"/>
          </a:xfrm>
          <a:prstGeom prst="roundRect">
            <a:avLst>
              <a:gd name="adj" fmla="val 0"/>
            </a:avLst>
          </a:prstGeom>
          <a:solidFill>
            <a:srgbClr val="BABABA"/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 hangingPunct="0">
              <a:lnSpc>
                <a:spcPct val="120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sz="1800" dirty="0" smtClean="0">
                <a:solidFill>
                  <a:schemeClr val="bg1"/>
                </a:solidFill>
              </a:rPr>
              <a:t>eXo </a:t>
            </a:r>
            <a:r>
              <a:rPr lang="en-US" sz="1800" dirty="0">
                <a:solidFill>
                  <a:schemeClr val="bg1"/>
                </a:solidFill>
              </a:rPr>
              <a:t>Platform 3.5 Master Tenant   </a:t>
            </a:r>
          </a:p>
          <a:p>
            <a:pPr algn="ctr" hangingPunct="0">
              <a:lnSpc>
                <a:spcPct val="120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sz="1800" dirty="0">
                <a:solidFill>
                  <a:schemeClr val="bg1"/>
                </a:solidFill>
              </a:rPr>
              <a:t>(will run on any Java </a:t>
            </a:r>
            <a:r>
              <a:rPr lang="en-US" sz="1800" dirty="0" err="1" smtClean="0">
                <a:solidFill>
                  <a:schemeClr val="bg1"/>
                </a:solidFill>
              </a:rPr>
              <a:t>PaaS</a:t>
            </a:r>
            <a:r>
              <a:rPr lang="en-US" sz="18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735144" y="3875054"/>
            <a:ext cx="1793593" cy="326673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735144" y="2098034"/>
            <a:ext cx="2108273" cy="1777020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21"/>
          <p:cNvSpPr txBox="1">
            <a:spLocks noChangeArrowheads="1"/>
          </p:cNvSpPr>
          <p:nvPr/>
        </p:nvSpPr>
        <p:spPr bwMode="auto">
          <a:xfrm>
            <a:off x="6570781" y="2246119"/>
            <a:ext cx="1729854" cy="31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1800" dirty="0">
                <a:solidFill>
                  <a:srgbClr val="FBC900"/>
                </a:solidFill>
                <a:latin typeface="Arial"/>
                <a:cs typeface="Arial"/>
              </a:rPr>
              <a:t>Public Cloud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735144" y="3208672"/>
            <a:ext cx="953297" cy="1465425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35144" y="2542289"/>
            <a:ext cx="1460798" cy="2227445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735144" y="1631835"/>
            <a:ext cx="2502020" cy="910454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35144" y="3208672"/>
            <a:ext cx="3168403" cy="1039332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35"/>
          <p:cNvSpPr>
            <a:spLocks noChangeArrowheads="1"/>
          </p:cNvSpPr>
          <p:nvPr/>
        </p:nvSpPr>
        <p:spPr bwMode="auto">
          <a:xfrm>
            <a:off x="1091635" y="2246071"/>
            <a:ext cx="1644549" cy="592437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9525">
            <a:solidFill>
              <a:schemeClr val="bg2">
                <a:lumMod val="90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 hangingPunct="0">
              <a:lnSpc>
                <a:spcPct val="150000"/>
              </a:lnSpc>
              <a:buClr>
                <a:srgbClr val="000000"/>
              </a:buClr>
              <a:buSzPct val="45000"/>
              <a:buFont typeface="Symbol" charset="0"/>
              <a:buNone/>
            </a:pPr>
            <a:r>
              <a:rPr lang="en-US" sz="1600" dirty="0"/>
              <a:t>Users</a:t>
            </a:r>
            <a:endParaRPr lang="en-US" sz="1600" b="0" dirty="0"/>
          </a:p>
        </p:txBody>
      </p:sp>
      <p:sp>
        <p:nvSpPr>
          <p:cNvPr id="16" name="Rounded Rectangle 35"/>
          <p:cNvSpPr>
            <a:spLocks noChangeArrowheads="1"/>
          </p:cNvSpPr>
          <p:nvPr/>
        </p:nvSpPr>
        <p:spPr bwMode="auto">
          <a:xfrm>
            <a:off x="1092284" y="2912502"/>
            <a:ext cx="1644549" cy="592437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9525">
            <a:solidFill>
              <a:schemeClr val="bg2">
                <a:lumMod val="90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 hangingPunct="0">
              <a:lnSpc>
                <a:spcPct val="150000"/>
              </a:lnSpc>
              <a:buClr>
                <a:srgbClr val="000000"/>
              </a:buClr>
              <a:buSzPct val="45000"/>
              <a:buFont typeface="Symbol" charset="0"/>
              <a:buNone/>
            </a:pPr>
            <a:r>
              <a:rPr lang="en-US" sz="1600" dirty="0" smtClean="0"/>
              <a:t>Developers</a:t>
            </a:r>
            <a:endParaRPr lang="en-US" sz="1600" b="0" dirty="0"/>
          </a:p>
        </p:txBody>
      </p:sp>
      <p:sp>
        <p:nvSpPr>
          <p:cNvPr id="17" name="Rounded Rectangle 35"/>
          <p:cNvSpPr>
            <a:spLocks noChangeArrowheads="1"/>
          </p:cNvSpPr>
          <p:nvPr/>
        </p:nvSpPr>
        <p:spPr bwMode="auto">
          <a:xfrm>
            <a:off x="1092284" y="3578884"/>
            <a:ext cx="1644549" cy="592438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9525">
            <a:solidFill>
              <a:schemeClr val="bg2">
                <a:lumMod val="90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 hangingPunct="0">
              <a:lnSpc>
                <a:spcPct val="150000"/>
              </a:lnSpc>
              <a:buClr>
                <a:srgbClr val="000000"/>
              </a:buClr>
              <a:buSzPct val="45000"/>
              <a:buFont typeface="Symbol" charset="0"/>
              <a:buNone/>
            </a:pPr>
            <a:r>
              <a:rPr lang="en-US" sz="1600" dirty="0" smtClean="0"/>
              <a:t>IT Operations</a:t>
            </a:r>
            <a:endParaRPr lang="en-US" sz="1600" b="0" dirty="0"/>
          </a:p>
        </p:txBody>
      </p:sp>
      <p:sp>
        <p:nvSpPr>
          <p:cNvPr id="18" name="Rectangle 17"/>
          <p:cNvSpPr/>
          <p:nvPr/>
        </p:nvSpPr>
        <p:spPr>
          <a:xfrm>
            <a:off x="1087434" y="1929860"/>
            <a:ext cx="1648750" cy="3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sz="1800" dirty="0">
                <a:solidFill>
                  <a:srgbClr val="FBC900"/>
                </a:solidFill>
              </a:rPr>
              <a:t>XXX Portal</a:t>
            </a:r>
          </a:p>
        </p:txBody>
      </p:sp>
      <p:sp>
        <p:nvSpPr>
          <p:cNvPr id="19" name="Rounded Rectangle 35"/>
          <p:cNvSpPr>
            <a:spLocks noChangeArrowheads="1"/>
          </p:cNvSpPr>
          <p:nvPr/>
        </p:nvSpPr>
        <p:spPr bwMode="auto">
          <a:xfrm>
            <a:off x="2926434" y="2245973"/>
            <a:ext cx="1644549" cy="592437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9525">
            <a:solidFill>
              <a:schemeClr val="bg2">
                <a:lumMod val="90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 hangingPunct="0">
              <a:lnSpc>
                <a:spcPct val="150000"/>
              </a:lnSpc>
              <a:buClr>
                <a:srgbClr val="000000"/>
              </a:buClr>
              <a:buSzPct val="45000"/>
              <a:buFont typeface="Symbol" charset="0"/>
              <a:buNone/>
            </a:pPr>
            <a:r>
              <a:rPr lang="en-US" sz="1600" dirty="0"/>
              <a:t>Users</a:t>
            </a:r>
            <a:endParaRPr lang="en-US" sz="1600" b="0" dirty="0"/>
          </a:p>
        </p:txBody>
      </p:sp>
      <p:sp>
        <p:nvSpPr>
          <p:cNvPr id="20" name="Rounded Rectangle 35"/>
          <p:cNvSpPr>
            <a:spLocks noChangeArrowheads="1"/>
          </p:cNvSpPr>
          <p:nvPr/>
        </p:nvSpPr>
        <p:spPr bwMode="auto">
          <a:xfrm>
            <a:off x="2927084" y="2912403"/>
            <a:ext cx="1644549" cy="592437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9525">
            <a:solidFill>
              <a:schemeClr val="bg2">
                <a:lumMod val="90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 hangingPunct="0">
              <a:lnSpc>
                <a:spcPct val="150000"/>
              </a:lnSpc>
              <a:buClr>
                <a:srgbClr val="000000"/>
              </a:buClr>
              <a:buSzPct val="45000"/>
              <a:buFont typeface="Symbol" charset="0"/>
              <a:buNone/>
            </a:pPr>
            <a:r>
              <a:rPr lang="en-US" sz="1600" dirty="0" smtClean="0"/>
              <a:t>Developers</a:t>
            </a:r>
            <a:endParaRPr lang="en-US" sz="1600" b="0" dirty="0"/>
          </a:p>
        </p:txBody>
      </p:sp>
      <p:sp>
        <p:nvSpPr>
          <p:cNvPr id="21" name="Rounded Rectangle 35"/>
          <p:cNvSpPr>
            <a:spLocks noChangeArrowheads="1"/>
          </p:cNvSpPr>
          <p:nvPr/>
        </p:nvSpPr>
        <p:spPr bwMode="auto">
          <a:xfrm>
            <a:off x="2927084" y="3578786"/>
            <a:ext cx="1644549" cy="592438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9525">
            <a:solidFill>
              <a:schemeClr val="bg2">
                <a:lumMod val="90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 hangingPunct="0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en-US" sz="1600" dirty="0" smtClean="0"/>
              <a:t>IT Operations</a:t>
            </a:r>
            <a:endParaRPr lang="en-US" sz="1600" b="0" dirty="0" smtClean="0"/>
          </a:p>
          <a:p>
            <a:pPr algn="ctr" hangingPunct="0">
              <a:lnSpc>
                <a:spcPct val="150000"/>
              </a:lnSpc>
              <a:buClr>
                <a:srgbClr val="000000"/>
              </a:buClr>
              <a:buSzPct val="45000"/>
              <a:buFont typeface="Symbol" charset="0"/>
              <a:buNone/>
            </a:pPr>
            <a:endParaRPr lang="en-US" sz="1600" b="0" dirty="0"/>
          </a:p>
        </p:txBody>
      </p:sp>
      <p:sp>
        <p:nvSpPr>
          <p:cNvPr id="22" name="Rectangle 21"/>
          <p:cNvSpPr/>
          <p:nvPr/>
        </p:nvSpPr>
        <p:spPr>
          <a:xfrm>
            <a:off x="2922234" y="1929762"/>
            <a:ext cx="1648750" cy="3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sz="1800" dirty="0" smtClean="0">
                <a:solidFill>
                  <a:srgbClr val="FBC900"/>
                </a:solidFill>
              </a:rPr>
              <a:t>YYY </a:t>
            </a:r>
            <a:r>
              <a:rPr lang="en-US" sz="1800" dirty="0">
                <a:solidFill>
                  <a:srgbClr val="FBC900"/>
                </a:solidFill>
              </a:rPr>
              <a:t>Portal</a:t>
            </a:r>
          </a:p>
        </p:txBody>
      </p:sp>
      <p:sp>
        <p:nvSpPr>
          <p:cNvPr id="23" name="TextBox 21"/>
          <p:cNvSpPr txBox="1">
            <a:spLocks noChangeArrowheads="1"/>
          </p:cNvSpPr>
          <p:nvPr/>
        </p:nvSpPr>
        <p:spPr bwMode="auto">
          <a:xfrm>
            <a:off x="5610802" y="5355904"/>
            <a:ext cx="2514181" cy="31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1800" dirty="0" smtClean="0">
                <a:solidFill>
                  <a:srgbClr val="FBC900"/>
                </a:solidFill>
                <a:latin typeface="Arial"/>
                <a:cs typeface="Arial"/>
              </a:rPr>
              <a:t>Private Cloud</a:t>
            </a:r>
            <a:endParaRPr lang="en-US" sz="1800" dirty="0">
              <a:solidFill>
                <a:srgbClr val="FBC900"/>
              </a:solidFill>
              <a:latin typeface="Arial"/>
              <a:cs typeface="Arial"/>
            </a:endParaRPr>
          </a:p>
        </p:txBody>
      </p:sp>
      <p:cxnSp>
        <p:nvCxnSpPr>
          <p:cNvPr id="24" name="Straight Connector 26"/>
          <p:cNvCxnSpPr/>
          <p:nvPr/>
        </p:nvCxnSpPr>
        <p:spPr>
          <a:xfrm>
            <a:off x="1841401" y="4170653"/>
            <a:ext cx="0" cy="440911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6"/>
          <p:cNvCxnSpPr/>
          <p:nvPr/>
        </p:nvCxnSpPr>
        <p:spPr>
          <a:xfrm>
            <a:off x="3683123" y="4171224"/>
            <a:ext cx="0" cy="440340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ZoneTexte 78853"/>
          <p:cNvSpPr txBox="1"/>
          <p:nvPr/>
        </p:nvSpPr>
        <p:spPr>
          <a:xfrm>
            <a:off x="7237164" y="1405399"/>
            <a:ext cx="528344" cy="358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smtClean="0"/>
              <a:t>VM</a:t>
            </a:r>
            <a:endParaRPr lang="fr-FR" sz="2000" dirty="0"/>
          </a:p>
        </p:txBody>
      </p:sp>
      <p:sp>
        <p:nvSpPr>
          <p:cNvPr id="27" name="ZoneTexte 85"/>
          <p:cNvSpPr txBox="1"/>
          <p:nvPr/>
        </p:nvSpPr>
        <p:spPr>
          <a:xfrm>
            <a:off x="6792909" y="1887098"/>
            <a:ext cx="528344" cy="358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smtClean="0"/>
              <a:t>VM</a:t>
            </a:r>
            <a:endParaRPr lang="fr-FR" sz="2000" dirty="0"/>
          </a:p>
        </p:txBody>
      </p:sp>
      <p:sp>
        <p:nvSpPr>
          <p:cNvPr id="28" name="ZoneTexte 87"/>
          <p:cNvSpPr txBox="1"/>
          <p:nvPr/>
        </p:nvSpPr>
        <p:spPr>
          <a:xfrm>
            <a:off x="6195941" y="4704097"/>
            <a:ext cx="528344" cy="358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smtClean="0"/>
              <a:t>VM</a:t>
            </a:r>
            <a:endParaRPr lang="fr-FR" sz="2000" dirty="0"/>
          </a:p>
        </p:txBody>
      </p:sp>
      <p:sp>
        <p:nvSpPr>
          <p:cNvPr id="29" name="ZoneTexte 89"/>
          <p:cNvSpPr txBox="1"/>
          <p:nvPr/>
        </p:nvSpPr>
        <p:spPr>
          <a:xfrm>
            <a:off x="5610802" y="4668287"/>
            <a:ext cx="528344" cy="358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smtClean="0"/>
              <a:t>VM</a:t>
            </a:r>
            <a:endParaRPr lang="fr-FR" sz="2000" dirty="0"/>
          </a:p>
        </p:txBody>
      </p:sp>
      <p:sp>
        <p:nvSpPr>
          <p:cNvPr id="30" name="ZoneTexte 90"/>
          <p:cNvSpPr txBox="1"/>
          <p:nvPr/>
        </p:nvSpPr>
        <p:spPr>
          <a:xfrm>
            <a:off x="6510248" y="4022290"/>
            <a:ext cx="528344" cy="358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smtClean="0"/>
              <a:t>VM</a:t>
            </a:r>
            <a:endParaRPr lang="fr-FR" sz="2000" dirty="0"/>
          </a:p>
        </p:txBody>
      </p:sp>
      <p:sp>
        <p:nvSpPr>
          <p:cNvPr id="31" name="ZoneTexte 94"/>
          <p:cNvSpPr txBox="1"/>
          <p:nvPr/>
        </p:nvSpPr>
        <p:spPr>
          <a:xfrm>
            <a:off x="7903546" y="4171224"/>
            <a:ext cx="528344" cy="358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smtClean="0"/>
              <a:t>VM</a:t>
            </a:r>
            <a:endParaRPr lang="fr-FR" sz="20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Multi-Tenant Portal &amp; UXP</a:t>
            </a:r>
            <a:endParaRPr lang="en-US" dirty="0"/>
          </a:p>
        </p:txBody>
      </p:sp>
      <p:pic>
        <p:nvPicPr>
          <p:cNvPr id="5" name="Content Placeholder 4" descr="multi-tenant-architecture.jpg"/>
          <p:cNvPicPr>
            <a:picLocks noGrp="1" noChangeAspect="1"/>
          </p:cNvPicPr>
          <p:nvPr>
            <p:ph idx="1"/>
          </p:nvPr>
        </p:nvPicPr>
        <p:blipFill>
          <a:blip r:embed="rId3"/>
          <a:srcRect t="-11885" b="-11885"/>
          <a:stretch>
            <a:fillRect/>
          </a:stretch>
        </p:blipFill>
        <p:spPr/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 #1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457200" y="2944092"/>
            <a:ext cx="2209800" cy="751377"/>
          </a:xfrm>
        </p:spPr>
        <p:txBody>
          <a:bodyPr/>
          <a:lstStyle/>
          <a:p>
            <a:pPr algn="r"/>
            <a:r>
              <a:rPr lang="en-US" sz="1400" smtClean="0"/>
              <a:t>Text description of the a specific area</a:t>
            </a:r>
            <a:endParaRPr lang="en-US" sz="1400"/>
          </a:p>
        </p:txBody>
      </p:sp>
      <p:pic>
        <p:nvPicPr>
          <p:cNvPr id="4" name="Image 3" descr="Screen Shot 2012-02-07 at 1.49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505200" y="2323869"/>
            <a:ext cx="5181600" cy="2857731"/>
          </a:xfrm>
          <a:prstGeom prst="rect">
            <a:avLst/>
          </a:prstGeom>
        </p:spPr>
      </p:pic>
      <p:cxnSp>
        <p:nvCxnSpPr>
          <p:cNvPr id="5" name="Straight Connector 12"/>
          <p:cNvCxnSpPr/>
          <p:nvPr/>
        </p:nvCxnSpPr>
        <p:spPr>
          <a:xfrm>
            <a:off x="2729413" y="3248892"/>
            <a:ext cx="928187" cy="637308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2"/>
          <p:cNvCxnSpPr/>
          <p:nvPr/>
        </p:nvCxnSpPr>
        <p:spPr>
          <a:xfrm>
            <a:off x="3340220" y="3858492"/>
            <a:ext cx="1" cy="1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2"/>
          <p:cNvCxnSpPr/>
          <p:nvPr/>
        </p:nvCxnSpPr>
        <p:spPr>
          <a:xfrm>
            <a:off x="2729413" y="3024032"/>
            <a:ext cx="1" cy="449720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/>
          <p:cNvCxnSpPr/>
          <p:nvPr/>
        </p:nvCxnSpPr>
        <p:spPr>
          <a:xfrm>
            <a:off x="7399096" y="1801092"/>
            <a:ext cx="0" cy="713508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2"/>
          <p:cNvCxnSpPr/>
          <p:nvPr/>
        </p:nvCxnSpPr>
        <p:spPr>
          <a:xfrm>
            <a:off x="3200400" y="1800233"/>
            <a:ext cx="4198696" cy="0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u texte 2"/>
          <p:cNvSpPr txBox="1">
            <a:spLocks/>
          </p:cNvSpPr>
          <p:nvPr/>
        </p:nvSpPr>
        <p:spPr bwMode="auto">
          <a:xfrm>
            <a:off x="914400" y="1514868"/>
            <a:ext cx="2209800" cy="751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800" b="1" i="0" kern="1200">
                <a:solidFill>
                  <a:schemeClr val="bg2">
                    <a:lumMod val="2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smtClean="0"/>
              <a:t>Text description of the a specific area</a:t>
            </a:r>
            <a:endParaRPr lang="en-US" sz="1400"/>
          </a:p>
        </p:txBody>
      </p:sp>
      <p:cxnSp>
        <p:nvCxnSpPr>
          <p:cNvPr id="24" name="Straight Connector 12"/>
          <p:cNvCxnSpPr/>
          <p:nvPr/>
        </p:nvCxnSpPr>
        <p:spPr>
          <a:xfrm>
            <a:off x="3189537" y="1576232"/>
            <a:ext cx="1" cy="449720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657600" y="3604046"/>
            <a:ext cx="1066800" cy="508893"/>
          </a:xfrm>
          <a:prstGeom prst="rect">
            <a:avLst/>
          </a:prstGeom>
          <a:noFill/>
          <a:ln w="28575" cmpd="sng">
            <a:solidFill>
              <a:srgbClr val="FFCC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477000" y="2438400"/>
            <a:ext cx="2133600" cy="1420092"/>
          </a:xfrm>
          <a:prstGeom prst="rect">
            <a:avLst/>
          </a:prstGeom>
          <a:noFill/>
          <a:ln w="28575" cmpd="sng">
            <a:solidFill>
              <a:srgbClr val="FFCC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373244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Screen Shot 2012-02-07 at 2.02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408953" y="2367251"/>
            <a:ext cx="5506447" cy="265643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 #2 (light images*)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457200" y="2944092"/>
            <a:ext cx="2209800" cy="751377"/>
          </a:xfrm>
        </p:spPr>
        <p:txBody>
          <a:bodyPr/>
          <a:lstStyle/>
          <a:p>
            <a:pPr algn="r"/>
            <a:r>
              <a:rPr lang="en-US" sz="1400" smtClean="0"/>
              <a:t>Text description of the a specific area</a:t>
            </a:r>
            <a:endParaRPr lang="en-US" sz="1400"/>
          </a:p>
        </p:txBody>
      </p:sp>
      <p:cxnSp>
        <p:nvCxnSpPr>
          <p:cNvPr id="5" name="Straight Connector 12"/>
          <p:cNvCxnSpPr>
            <a:endCxn id="27" idx="1"/>
          </p:cNvCxnSpPr>
          <p:nvPr/>
        </p:nvCxnSpPr>
        <p:spPr>
          <a:xfrm>
            <a:off x="2729413" y="3248892"/>
            <a:ext cx="1004387" cy="370609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2"/>
          <p:cNvCxnSpPr/>
          <p:nvPr/>
        </p:nvCxnSpPr>
        <p:spPr>
          <a:xfrm>
            <a:off x="3340220" y="3858492"/>
            <a:ext cx="1" cy="1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2"/>
          <p:cNvCxnSpPr/>
          <p:nvPr/>
        </p:nvCxnSpPr>
        <p:spPr>
          <a:xfrm>
            <a:off x="2729413" y="3024032"/>
            <a:ext cx="1" cy="44972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/>
          <p:cNvCxnSpPr/>
          <p:nvPr/>
        </p:nvCxnSpPr>
        <p:spPr>
          <a:xfrm>
            <a:off x="5638800" y="1801092"/>
            <a:ext cx="0" cy="713508"/>
          </a:xfrm>
          <a:prstGeom prst="line">
            <a:avLst/>
          </a:prstGeom>
          <a:ln w="25400">
            <a:solidFill>
              <a:srgbClr val="26262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2"/>
          <p:cNvCxnSpPr/>
          <p:nvPr/>
        </p:nvCxnSpPr>
        <p:spPr>
          <a:xfrm>
            <a:off x="3200400" y="1800233"/>
            <a:ext cx="24384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u texte 2"/>
          <p:cNvSpPr txBox="1">
            <a:spLocks/>
          </p:cNvSpPr>
          <p:nvPr/>
        </p:nvSpPr>
        <p:spPr bwMode="auto">
          <a:xfrm>
            <a:off x="914400" y="1514868"/>
            <a:ext cx="2209800" cy="751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800" b="1" i="0" kern="1200">
                <a:solidFill>
                  <a:schemeClr val="bg2">
                    <a:lumMod val="2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smtClean="0"/>
              <a:t>Text description of the a specific area</a:t>
            </a:r>
            <a:endParaRPr lang="en-US" sz="1400"/>
          </a:p>
        </p:txBody>
      </p:sp>
      <p:cxnSp>
        <p:nvCxnSpPr>
          <p:cNvPr id="24" name="Straight Connector 12"/>
          <p:cNvCxnSpPr/>
          <p:nvPr/>
        </p:nvCxnSpPr>
        <p:spPr>
          <a:xfrm>
            <a:off x="3189537" y="1576232"/>
            <a:ext cx="1" cy="44972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733800" y="3352800"/>
            <a:ext cx="1371600" cy="533401"/>
          </a:xfrm>
          <a:prstGeom prst="rect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257800" y="2438400"/>
            <a:ext cx="990600" cy="304800"/>
          </a:xfrm>
          <a:prstGeom prst="rect">
            <a:avLst/>
          </a:prstGeom>
          <a:noFill/>
          <a:ln w="28575" cmpd="sng">
            <a:solidFill>
              <a:schemeClr val="tx1">
                <a:lumMod val="85000"/>
                <a:lumOff val="1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5"/>
          <p:cNvSpPr txBox="1">
            <a:spLocks/>
          </p:cNvSpPr>
          <p:nvPr/>
        </p:nvSpPr>
        <p:spPr bwMode="auto">
          <a:xfrm>
            <a:off x="1143000" y="5695497"/>
            <a:ext cx="6781800" cy="40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E46C0A"/>
              </a:buClr>
              <a:buSzPct val="110000"/>
              <a:buFont typeface="Arial" charset="0"/>
              <a:buChar char="•"/>
              <a:defRPr sz="2000" b="1" i="1" kern="1200" baseline="0">
                <a:solidFill>
                  <a:srgbClr val="10253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46C0A"/>
              </a:buClr>
              <a:buFont typeface="Tahoma" charset="0"/>
              <a:buChar char="»"/>
              <a:defRPr sz="20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46C0A"/>
              </a:buClr>
              <a:buSzPct val="65000"/>
              <a:buFont typeface="Arial" charset="0"/>
              <a:buChar char="&gt;"/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46C0A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46C0A"/>
              </a:buClr>
              <a:buFont typeface="Arial" charset="0"/>
              <a:buChar char="­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buNone/>
            </a:pPr>
            <a:r>
              <a:rPr lang="en-US" sz="1600" b="0" smtClean="0">
                <a:latin typeface="Arial" charset="0"/>
                <a:ea typeface="ＭＳ Ｐゴシック" charset="0"/>
              </a:rPr>
              <a:t>*IF THE SCREENSHOT IS LIGHT, USE BLACK LINES</a:t>
            </a:r>
            <a:endParaRPr lang="en-US" sz="1100" b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293734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 #3 – Numbers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914400" y="2339490"/>
            <a:ext cx="2209800" cy="751377"/>
          </a:xfrm>
        </p:spPr>
        <p:txBody>
          <a:bodyPr/>
          <a:lstStyle/>
          <a:p>
            <a:r>
              <a:rPr lang="en-US" sz="1400" smtClean="0"/>
              <a:t>Text description of the a specific area</a:t>
            </a:r>
            <a:endParaRPr lang="en-US" sz="1400"/>
          </a:p>
        </p:txBody>
      </p:sp>
      <p:pic>
        <p:nvPicPr>
          <p:cNvPr id="4" name="Image 3" descr="Screen Shot 2012-02-07 at 1.49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429000" y="1600200"/>
            <a:ext cx="5181600" cy="2857731"/>
          </a:xfrm>
          <a:prstGeom prst="rect">
            <a:avLst/>
          </a:prstGeom>
        </p:spPr>
      </p:pic>
      <p:cxnSp>
        <p:nvCxnSpPr>
          <p:cNvPr id="6" name="Straight Connector 12"/>
          <p:cNvCxnSpPr/>
          <p:nvPr/>
        </p:nvCxnSpPr>
        <p:spPr>
          <a:xfrm>
            <a:off x="3340220" y="3134823"/>
            <a:ext cx="1" cy="1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u texte 2"/>
          <p:cNvSpPr txBox="1">
            <a:spLocks/>
          </p:cNvSpPr>
          <p:nvPr/>
        </p:nvSpPr>
        <p:spPr bwMode="auto">
          <a:xfrm>
            <a:off x="914400" y="1514868"/>
            <a:ext cx="2209800" cy="751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800" b="1" i="0" kern="1200">
                <a:solidFill>
                  <a:schemeClr val="bg2">
                    <a:lumMod val="2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mtClean="0"/>
              <a:t>Text description of the a specific area</a:t>
            </a:r>
            <a:endParaRPr lang="en-US" sz="1400"/>
          </a:p>
        </p:txBody>
      </p:sp>
      <p:sp>
        <p:nvSpPr>
          <p:cNvPr id="8" name="Rectangle 7"/>
          <p:cNvSpPr/>
          <p:nvPr/>
        </p:nvSpPr>
        <p:spPr>
          <a:xfrm>
            <a:off x="609600" y="1505736"/>
            <a:ext cx="45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eaLnBrk="1" hangingPunct="1">
              <a:buClrTx/>
              <a:buSzTx/>
              <a:buNone/>
            </a:pPr>
            <a:r>
              <a:rPr lang="en-US" b="0" smtClean="0">
                <a:solidFill>
                  <a:srgbClr val="FFCC00"/>
                </a:solidFill>
                <a:latin typeface="Arial Rounded MT Bold"/>
                <a:cs typeface="Arial Rounded MT Bold"/>
              </a:rPr>
              <a:t>1</a:t>
            </a:r>
            <a:endParaRPr lang="en-US">
              <a:solidFill>
                <a:srgbClr val="FFCC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72200" y="1636059"/>
            <a:ext cx="45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eaLnBrk="1" hangingPunct="1">
              <a:buClrTx/>
              <a:buSzTx/>
              <a:buNone/>
            </a:pPr>
            <a:r>
              <a:rPr lang="en-US" b="0" smtClean="0">
                <a:solidFill>
                  <a:srgbClr val="FFCC00"/>
                </a:solidFill>
                <a:latin typeface="Arial Rounded MT Bold"/>
                <a:cs typeface="Arial Rounded MT Bold"/>
              </a:rPr>
              <a:t>1</a:t>
            </a:r>
            <a:endParaRPr lang="en-US">
              <a:solidFill>
                <a:srgbClr val="FFCC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0" y="2380257"/>
            <a:ext cx="45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eaLnBrk="1" hangingPunct="1">
              <a:buClrTx/>
              <a:buSzTx/>
              <a:buNone/>
            </a:pPr>
            <a:r>
              <a:rPr lang="en-US" b="0" smtClean="0">
                <a:solidFill>
                  <a:srgbClr val="FFCC00"/>
                </a:solidFill>
                <a:latin typeface="Arial Rounded MT Bold"/>
                <a:cs typeface="Arial Rounded MT Bold"/>
              </a:rPr>
              <a:t>2</a:t>
            </a:r>
            <a:endParaRPr lang="en-US">
              <a:solidFill>
                <a:srgbClr val="FFCC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38800" y="2903990"/>
            <a:ext cx="45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eaLnBrk="1" hangingPunct="1">
              <a:buClrTx/>
              <a:buSzTx/>
              <a:buNone/>
            </a:pPr>
            <a:r>
              <a:rPr lang="en-US" b="0" smtClean="0">
                <a:solidFill>
                  <a:srgbClr val="FFCC00"/>
                </a:solidFill>
                <a:latin typeface="Arial Rounded MT Bold"/>
                <a:cs typeface="Arial Rounded MT Bold"/>
              </a:rPr>
              <a:t>2</a:t>
            </a:r>
            <a:endParaRPr lang="en-US">
              <a:solidFill>
                <a:srgbClr val="FFCC00"/>
              </a:solidFill>
            </a:endParaRPr>
          </a:p>
        </p:txBody>
      </p:sp>
      <p:sp>
        <p:nvSpPr>
          <p:cNvPr id="19" name="Espace réservé du texte 2"/>
          <p:cNvSpPr txBox="1">
            <a:spLocks/>
          </p:cNvSpPr>
          <p:nvPr/>
        </p:nvSpPr>
        <p:spPr bwMode="auto">
          <a:xfrm>
            <a:off x="914400" y="3134823"/>
            <a:ext cx="2209800" cy="751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800" b="1" i="0" kern="1200">
                <a:solidFill>
                  <a:schemeClr val="bg2">
                    <a:lumMod val="2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mtClean="0"/>
              <a:t>Text description of the a specific area</a:t>
            </a:r>
            <a:endParaRPr lang="en-US" sz="1400"/>
          </a:p>
        </p:txBody>
      </p:sp>
      <p:sp>
        <p:nvSpPr>
          <p:cNvPr id="21" name="Rectangle 20"/>
          <p:cNvSpPr/>
          <p:nvPr/>
        </p:nvSpPr>
        <p:spPr>
          <a:xfrm>
            <a:off x="609600" y="3175590"/>
            <a:ext cx="45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eaLnBrk="1" hangingPunct="1">
              <a:buClrTx/>
              <a:buSzTx/>
              <a:buNone/>
            </a:pPr>
            <a:r>
              <a:rPr lang="en-US" b="0" smtClean="0">
                <a:solidFill>
                  <a:srgbClr val="FFCC00"/>
                </a:solidFill>
                <a:latin typeface="Arial Rounded MT Bold"/>
                <a:cs typeface="Arial Rounded MT Bold"/>
              </a:rPr>
              <a:t>3</a:t>
            </a:r>
            <a:endParaRPr lang="en-US">
              <a:solidFill>
                <a:srgbClr val="FFCC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29000" y="3996266"/>
            <a:ext cx="45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eaLnBrk="1" hangingPunct="1">
              <a:buClrTx/>
              <a:buSzTx/>
              <a:buNone/>
            </a:pPr>
            <a:r>
              <a:rPr lang="en-US" b="0" smtClean="0">
                <a:solidFill>
                  <a:srgbClr val="FFCC00"/>
                </a:solidFill>
                <a:latin typeface="Arial Rounded MT Bold"/>
                <a:cs typeface="Arial Rounded MT Bold"/>
              </a:rPr>
              <a:t>3</a:t>
            </a:r>
            <a:endParaRPr 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932207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Screen Shot 2012-02-07 at 2.02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408953" y="1763164"/>
            <a:ext cx="5506447" cy="265643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725487"/>
          </a:xfrm>
        </p:spPr>
        <p:txBody>
          <a:bodyPr/>
          <a:lstStyle/>
          <a:p>
            <a:r>
              <a:rPr lang="en-US" sz="2200" smtClean="0"/>
              <a:t>Screenshots #4 (light images*) – Numbers</a:t>
            </a:r>
            <a:endParaRPr lang="en-US" sz="220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914400" y="2644290"/>
            <a:ext cx="2209800" cy="751377"/>
          </a:xfrm>
        </p:spPr>
        <p:txBody>
          <a:bodyPr/>
          <a:lstStyle/>
          <a:p>
            <a:r>
              <a:rPr lang="en-US" sz="1400" smtClean="0"/>
              <a:t>Text description of the a specific area</a:t>
            </a:r>
            <a:endParaRPr lang="en-US" sz="1400"/>
          </a:p>
        </p:txBody>
      </p:sp>
      <p:cxnSp>
        <p:nvCxnSpPr>
          <p:cNvPr id="6" name="Straight Connector 12"/>
          <p:cNvCxnSpPr/>
          <p:nvPr/>
        </p:nvCxnSpPr>
        <p:spPr>
          <a:xfrm>
            <a:off x="3340220" y="3134823"/>
            <a:ext cx="1" cy="1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u texte 2"/>
          <p:cNvSpPr txBox="1">
            <a:spLocks/>
          </p:cNvSpPr>
          <p:nvPr/>
        </p:nvSpPr>
        <p:spPr bwMode="auto">
          <a:xfrm>
            <a:off x="914400" y="1819668"/>
            <a:ext cx="2209800" cy="751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800" b="1" i="0" kern="1200">
                <a:solidFill>
                  <a:schemeClr val="bg2">
                    <a:lumMod val="2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mtClean="0"/>
              <a:t>Text description of the a specific area</a:t>
            </a:r>
            <a:endParaRPr lang="en-US" sz="1400"/>
          </a:p>
        </p:txBody>
      </p:sp>
      <p:sp>
        <p:nvSpPr>
          <p:cNvPr id="8" name="Rectangle 7"/>
          <p:cNvSpPr/>
          <p:nvPr/>
        </p:nvSpPr>
        <p:spPr>
          <a:xfrm>
            <a:off x="609600" y="1810536"/>
            <a:ext cx="45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eaLnBrk="1" hangingPunct="1">
              <a:buClrTx/>
              <a:buSzTx/>
              <a:buNone/>
            </a:pPr>
            <a:r>
              <a:rPr lang="en-US" b="0" smtClean="0">
                <a:solidFill>
                  <a:srgbClr val="3E3E3E"/>
                </a:solidFill>
                <a:latin typeface="Arial Rounded MT Bold"/>
                <a:cs typeface="Arial Rounded MT Bold"/>
              </a:rPr>
              <a:t>1</a:t>
            </a:r>
            <a:endParaRPr lang="en-US">
              <a:solidFill>
                <a:srgbClr val="3E3E3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29200" y="1707431"/>
            <a:ext cx="45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eaLnBrk="1" hangingPunct="1">
              <a:buClrTx/>
              <a:buSzTx/>
              <a:buNone/>
            </a:pPr>
            <a:r>
              <a:rPr lang="en-US" b="0" smtClean="0">
                <a:solidFill>
                  <a:srgbClr val="3E3E3E"/>
                </a:solidFill>
                <a:latin typeface="Arial Rounded MT Bold"/>
                <a:cs typeface="Arial Rounded MT Bold"/>
              </a:rPr>
              <a:t>1</a:t>
            </a:r>
            <a:endParaRPr lang="en-US">
              <a:solidFill>
                <a:srgbClr val="3E3E3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0" y="2685057"/>
            <a:ext cx="45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eaLnBrk="1" hangingPunct="1">
              <a:buClrTx/>
              <a:buSzTx/>
              <a:buNone/>
            </a:pPr>
            <a:r>
              <a:rPr lang="en-US" b="0" smtClean="0">
                <a:solidFill>
                  <a:srgbClr val="3E3E3E"/>
                </a:solidFill>
                <a:latin typeface="Arial Rounded MT Bold"/>
                <a:cs typeface="Arial Rounded MT Bold"/>
              </a:rPr>
              <a:t>2</a:t>
            </a:r>
            <a:endParaRPr lang="en-US">
              <a:solidFill>
                <a:srgbClr val="3E3E3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010400" y="2149424"/>
            <a:ext cx="45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eaLnBrk="1" hangingPunct="1">
              <a:buClrTx/>
              <a:buSzTx/>
              <a:buNone/>
            </a:pPr>
            <a:r>
              <a:rPr lang="en-US" b="0" smtClean="0">
                <a:solidFill>
                  <a:srgbClr val="3E3E3E"/>
                </a:solidFill>
                <a:latin typeface="Arial Rounded MT Bold"/>
                <a:cs typeface="Arial Rounded MT Bold"/>
              </a:rPr>
              <a:t>2</a:t>
            </a:r>
            <a:endParaRPr lang="en-US">
              <a:solidFill>
                <a:srgbClr val="3E3E3E"/>
              </a:solidFill>
            </a:endParaRPr>
          </a:p>
        </p:txBody>
      </p:sp>
      <p:sp>
        <p:nvSpPr>
          <p:cNvPr id="19" name="Espace réservé du texte 2"/>
          <p:cNvSpPr txBox="1">
            <a:spLocks/>
          </p:cNvSpPr>
          <p:nvPr/>
        </p:nvSpPr>
        <p:spPr bwMode="auto">
          <a:xfrm>
            <a:off x="914400" y="3439623"/>
            <a:ext cx="2209800" cy="751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800" b="1" i="0" kern="1200">
                <a:solidFill>
                  <a:schemeClr val="bg2">
                    <a:lumMod val="2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None/>
              <a:defRPr sz="1600" kern="1200">
                <a:solidFill>
                  <a:srgbClr val="7C7C7C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mtClean="0"/>
              <a:t>Text description of the a specific area</a:t>
            </a:r>
            <a:endParaRPr lang="en-US" sz="1400"/>
          </a:p>
        </p:txBody>
      </p:sp>
      <p:sp>
        <p:nvSpPr>
          <p:cNvPr id="21" name="Rectangle 20"/>
          <p:cNvSpPr/>
          <p:nvPr/>
        </p:nvSpPr>
        <p:spPr>
          <a:xfrm>
            <a:off x="609600" y="3480390"/>
            <a:ext cx="45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eaLnBrk="1" hangingPunct="1">
              <a:buClrTx/>
              <a:buSzTx/>
              <a:buNone/>
            </a:pPr>
            <a:r>
              <a:rPr lang="en-US" b="0" smtClean="0">
                <a:solidFill>
                  <a:srgbClr val="3E3E3E"/>
                </a:solidFill>
                <a:latin typeface="Arial Rounded MT Bold"/>
                <a:cs typeface="Arial Rounded MT Bold"/>
              </a:rPr>
              <a:t>3</a:t>
            </a:r>
            <a:endParaRPr lang="en-US">
              <a:solidFill>
                <a:srgbClr val="3E3E3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29000" y="3886200"/>
            <a:ext cx="45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eaLnBrk="1" hangingPunct="1">
              <a:buClrTx/>
              <a:buSzTx/>
              <a:buNone/>
            </a:pPr>
            <a:r>
              <a:rPr lang="en-US" b="0" smtClean="0">
                <a:solidFill>
                  <a:srgbClr val="3E3E3E"/>
                </a:solidFill>
                <a:latin typeface="Arial Rounded MT Bold"/>
                <a:cs typeface="Arial Rounded MT Bold"/>
              </a:rPr>
              <a:t>3</a:t>
            </a:r>
            <a:endParaRPr lang="en-US">
              <a:solidFill>
                <a:srgbClr val="3E3E3E"/>
              </a:solidFill>
            </a:endParaRPr>
          </a:p>
        </p:txBody>
      </p:sp>
      <p:sp>
        <p:nvSpPr>
          <p:cNvPr id="14" name="Content Placeholder 5"/>
          <p:cNvSpPr txBox="1">
            <a:spLocks/>
          </p:cNvSpPr>
          <p:nvPr/>
        </p:nvSpPr>
        <p:spPr bwMode="auto">
          <a:xfrm>
            <a:off x="1143000" y="5695497"/>
            <a:ext cx="6781800" cy="40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E46C0A"/>
              </a:buClr>
              <a:buSzPct val="110000"/>
              <a:buFont typeface="Arial" charset="0"/>
              <a:buChar char="•"/>
              <a:defRPr sz="2000" b="1" i="1" kern="1200" baseline="0">
                <a:solidFill>
                  <a:srgbClr val="10253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46C0A"/>
              </a:buClr>
              <a:buFont typeface="Tahoma" charset="0"/>
              <a:buChar char="»"/>
              <a:defRPr sz="20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46C0A"/>
              </a:buClr>
              <a:buSzPct val="65000"/>
              <a:buFont typeface="Arial" charset="0"/>
              <a:buChar char="&gt;"/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46C0A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46C0A"/>
              </a:buClr>
              <a:buFont typeface="Arial" charset="0"/>
              <a:buChar char="­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buNone/>
            </a:pPr>
            <a:r>
              <a:rPr lang="en-US" sz="1600" b="0" smtClean="0">
                <a:latin typeface="Arial" charset="0"/>
                <a:ea typeface="ＭＳ Ｐゴシック" charset="0"/>
              </a:rPr>
              <a:t>*IF THE SCREENSHOT IS LIGHT, USE BLACK NUMBERS</a:t>
            </a:r>
            <a:endParaRPr lang="en-US" sz="1100" b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52847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Customers: Private Sector</a:t>
            </a:r>
            <a:endParaRPr lang="en-US" dirty="0"/>
          </a:p>
        </p:txBody>
      </p:sp>
      <p:pic>
        <p:nvPicPr>
          <p:cNvPr id="7" name="Picture 1" descr="M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159173" y="1463350"/>
            <a:ext cx="1164720" cy="99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pagesjaun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51996"/>
            <a:ext cx="2044700" cy="101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orang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895600"/>
            <a:ext cx="1987548" cy="99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glob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739868" y="2971800"/>
            <a:ext cx="2003332" cy="99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" descr="sonaca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495800"/>
            <a:ext cx="1962036" cy="918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ead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578284" y="2952724"/>
            <a:ext cx="1831916" cy="85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U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914400" y="4419600"/>
            <a:ext cx="1598460" cy="97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495800"/>
            <a:ext cx="1444100" cy="847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746972" y="1752600"/>
            <a:ext cx="1516818" cy="48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Connecteur droit 12"/>
          <p:cNvCxnSpPr/>
          <p:nvPr/>
        </p:nvCxnSpPr>
        <p:spPr>
          <a:xfrm>
            <a:off x="2971800" y="1323289"/>
            <a:ext cx="0" cy="4068762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3"/>
          <p:cNvCxnSpPr/>
          <p:nvPr/>
        </p:nvCxnSpPr>
        <p:spPr>
          <a:xfrm>
            <a:off x="5943600" y="1325466"/>
            <a:ext cx="0" cy="4068762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4"/>
          <p:cNvCxnSpPr/>
          <p:nvPr/>
        </p:nvCxnSpPr>
        <p:spPr>
          <a:xfrm flipH="1">
            <a:off x="544513" y="2544666"/>
            <a:ext cx="7906675" cy="0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5"/>
          <p:cNvCxnSpPr/>
          <p:nvPr/>
        </p:nvCxnSpPr>
        <p:spPr>
          <a:xfrm flipH="1">
            <a:off x="533400" y="4191000"/>
            <a:ext cx="7906675" cy="0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Template Guide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cap="none" dirty="0" err="1" smtClean="0"/>
              <a:t>eXo</a:t>
            </a:r>
            <a:r>
              <a:rPr lang="en-US" dirty="0" smtClean="0"/>
              <a:t> PPT</a:t>
            </a:r>
            <a:endParaRPr lang="en-US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025699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Fonts &amp; Other Rules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Title Page Title: </a:t>
            </a:r>
            <a:r>
              <a:rPr lang="en-US" sz="3600" b="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Font Arial // Size 36pt // Color Black</a:t>
            </a:r>
          </a:p>
          <a:p>
            <a:pPr>
              <a:buNone/>
            </a:pPr>
            <a:r>
              <a:rPr lang="en-US" dirty="0" smtClean="0"/>
              <a:t>Title Page Subtitle:</a:t>
            </a:r>
            <a:r>
              <a:rPr lang="en-US" dirty="0" smtClean="0">
                <a:latin typeface="Arial" charset="0"/>
                <a:ea typeface="ＭＳ Ｐゴシック" charset="0"/>
              </a:rPr>
              <a:t> </a:t>
            </a:r>
            <a:r>
              <a:rPr lang="en-US" b="0" spc="300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ＭＳ Ｐゴシック" charset="0"/>
              </a:rPr>
              <a:t>FONT ARIAL // SIZE 20 PT // COLOR R:124 G:124 B:124 // ALL CAPS* // INTERLETTER SPACING 3PT</a:t>
            </a:r>
            <a:endParaRPr lang="en-US" b="0" spc="300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r>
              <a:rPr lang="en-US" dirty="0" smtClean="0"/>
              <a:t>Slide Title: </a:t>
            </a:r>
            <a:r>
              <a:rPr lang="en-US" sz="2400" spc="3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0"/>
              </a:rPr>
              <a:t>FONT ARIAL BOLD // SIZE 24PT // ALL CAPS* // INTERLETTER SPACING 3PT // COLOR R:186 G:186 B:186</a:t>
            </a:r>
          </a:p>
          <a:p>
            <a:pPr>
              <a:buNone/>
            </a:pPr>
            <a:endParaRPr lang="en-US" sz="2400" spc="300" dirty="0" smtClean="0">
              <a:solidFill>
                <a:schemeClr val="bg2">
                  <a:lumMod val="75000"/>
                </a:schemeClr>
              </a:solidFill>
              <a:latin typeface="Arial" charset="0"/>
              <a:ea typeface="ＭＳ Ｐゴシック" charset="0"/>
            </a:endParaRP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                 Never use all caps for the word “</a:t>
            </a:r>
            <a:r>
              <a:rPr lang="en-US" dirty="0" err="1" smtClean="0"/>
              <a:t>eXo</a:t>
            </a:r>
            <a:r>
              <a:rPr lang="en-US" dirty="0" smtClean="0"/>
              <a:t>”</a:t>
            </a:r>
          </a:p>
          <a:p>
            <a:pPr>
              <a:buFontTx/>
              <a:buChar char="•"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280160" y="4846320"/>
            <a:ext cx="491921" cy="464840"/>
            <a:chOff x="457200" y="5390096"/>
            <a:chExt cx="491921" cy="464840"/>
          </a:xfrm>
        </p:grpSpPr>
        <p:sp>
          <p:nvSpPr>
            <p:cNvPr id="11" name="Triangle isocèle 7"/>
            <p:cNvSpPr/>
            <p:nvPr/>
          </p:nvSpPr>
          <p:spPr>
            <a:xfrm>
              <a:off x="457200" y="5390096"/>
              <a:ext cx="491921" cy="424068"/>
            </a:xfrm>
            <a:prstGeom prst="triangle">
              <a:avLst/>
            </a:prstGeom>
            <a:solidFill>
              <a:srgbClr val="F7C12E"/>
            </a:solidFill>
            <a:ln>
              <a:solidFill>
                <a:srgbClr val="C1020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12700" cmpd="sng">
                  <a:solidFill>
                    <a:srgbClr val="C10202"/>
                  </a:solidFill>
                  <a:prstDash val="solid"/>
                </a:ln>
                <a:solidFill>
                  <a:srgbClr val="FFCC00"/>
                </a:solidFill>
                <a:effectLst>
                  <a:reflection blurRad="6350" stA="55000" endA="300" endPos="45500" dir="5400000" sy="-100000" algn="bl" rotWithShape="0"/>
                </a:effectLst>
              </a:endParaRPr>
            </a:p>
          </p:txBody>
        </p:sp>
        <p:sp>
          <p:nvSpPr>
            <p:cNvPr id="12" name="ZoneTexte 17"/>
            <p:cNvSpPr txBox="1"/>
            <p:nvPr/>
          </p:nvSpPr>
          <p:spPr>
            <a:xfrm>
              <a:off x="568121" y="5393271"/>
              <a:ext cx="38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!</a:t>
              </a:r>
              <a:endParaRPr lang="fr-FR" b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781800" y="4846320"/>
            <a:ext cx="491921" cy="464840"/>
            <a:chOff x="457200" y="5390096"/>
            <a:chExt cx="491921" cy="464840"/>
          </a:xfrm>
        </p:grpSpPr>
        <p:sp>
          <p:nvSpPr>
            <p:cNvPr id="14" name="Triangle isocèle 7"/>
            <p:cNvSpPr/>
            <p:nvPr/>
          </p:nvSpPr>
          <p:spPr>
            <a:xfrm>
              <a:off x="457200" y="5390096"/>
              <a:ext cx="491921" cy="424068"/>
            </a:xfrm>
            <a:prstGeom prst="triangle">
              <a:avLst/>
            </a:prstGeom>
            <a:solidFill>
              <a:srgbClr val="F7C12E"/>
            </a:solidFill>
            <a:ln>
              <a:solidFill>
                <a:srgbClr val="C1020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12700" cmpd="sng">
                  <a:solidFill>
                    <a:srgbClr val="C10202"/>
                  </a:solidFill>
                  <a:prstDash val="solid"/>
                </a:ln>
                <a:solidFill>
                  <a:srgbClr val="FFCC00"/>
                </a:solidFill>
                <a:effectLst>
                  <a:reflection blurRad="6350" stA="55000" endA="300" endPos="45500" dir="5400000" sy="-100000" algn="bl" rotWithShape="0"/>
                </a:effectLst>
              </a:endParaRPr>
            </a:p>
          </p:txBody>
        </p:sp>
        <p:sp>
          <p:nvSpPr>
            <p:cNvPr id="15" name="ZoneTexte 17"/>
            <p:cNvSpPr txBox="1"/>
            <p:nvPr/>
          </p:nvSpPr>
          <p:spPr>
            <a:xfrm>
              <a:off x="568121" y="5393271"/>
              <a:ext cx="38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!</a:t>
              </a:r>
              <a:endParaRPr lang="fr-FR" b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Fonts &amp; Other Rules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bullet text: Arial, Bold, 20pt size</a:t>
            </a:r>
          </a:p>
          <a:p>
            <a:pPr lvl="1"/>
            <a:r>
              <a:rPr lang="en-US" dirty="0" smtClean="0"/>
              <a:t>All other text below is Arial 18pt, color dark gray</a:t>
            </a:r>
          </a:p>
          <a:p>
            <a:endParaRPr lang="en-US" dirty="0" smtClean="0"/>
          </a:p>
          <a:p>
            <a:r>
              <a:rPr lang="en-US" dirty="0" smtClean="0"/>
              <a:t>To highlight </a:t>
            </a:r>
            <a:r>
              <a:rPr lang="en-US" dirty="0" smtClean="0">
                <a:solidFill>
                  <a:srgbClr val="F7C12E"/>
                </a:solidFill>
              </a:rPr>
              <a:t>important text within a section</a:t>
            </a:r>
            <a:r>
              <a:rPr lang="en-US" dirty="0" smtClean="0"/>
              <a:t>, you can use the theme yellow color (same as bullet point colors) selected text: </a:t>
            </a:r>
            <a:r>
              <a:rPr lang="en-US" dirty="0" smtClean="0">
                <a:solidFill>
                  <a:srgbClr val="F7C12E"/>
                </a:solidFill>
              </a:rPr>
              <a:t>R:247 / G:193 / B:46</a:t>
            </a:r>
            <a:endParaRPr lang="en-US" dirty="0">
              <a:solidFill>
                <a:srgbClr val="F7C12E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/>
          <p:cNvCxnSpPr/>
          <p:nvPr/>
        </p:nvCxnSpPr>
        <p:spPr>
          <a:xfrm flipH="1">
            <a:off x="17602200" y="3096921"/>
            <a:ext cx="847724" cy="13640"/>
          </a:xfrm>
          <a:prstGeom prst="line">
            <a:avLst/>
          </a:prstGeom>
          <a:ln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V="1">
            <a:off x="17611724" y="2639721"/>
            <a:ext cx="0" cy="990600"/>
          </a:xfrm>
          <a:prstGeom prst="line">
            <a:avLst/>
          </a:prstGeom>
          <a:ln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hevron 16"/>
          <p:cNvSpPr/>
          <p:nvPr/>
        </p:nvSpPr>
        <p:spPr>
          <a:xfrm>
            <a:off x="533400" y="2476500"/>
            <a:ext cx="293687" cy="152400"/>
          </a:xfrm>
          <a:prstGeom prst="chevron">
            <a:avLst/>
          </a:prstGeom>
          <a:solidFill>
            <a:srgbClr val="F7C12E"/>
          </a:solidFill>
          <a:ln>
            <a:solidFill>
              <a:srgbClr val="F7C12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8" name="Connecteur droit 10"/>
          <p:cNvCxnSpPr/>
          <p:nvPr/>
        </p:nvCxnSpPr>
        <p:spPr>
          <a:xfrm flipH="1" flipV="1">
            <a:off x="4038600" y="2495435"/>
            <a:ext cx="5105400" cy="1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11"/>
          <p:cNvCxnSpPr/>
          <p:nvPr/>
        </p:nvCxnSpPr>
        <p:spPr>
          <a:xfrm flipV="1">
            <a:off x="4027311" y="1981200"/>
            <a:ext cx="0" cy="99060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600200" y="2971800"/>
            <a:ext cx="1676400" cy="702706"/>
          </a:xfrm>
          <a:prstGeom prst="rect">
            <a:avLst/>
          </a:prstGeom>
          <a:noFill/>
          <a:ln w="28575" cmpd="sng">
            <a:solidFill>
              <a:srgbClr val="F7C12E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14"/>
          <p:cNvCxnSpPr/>
          <p:nvPr/>
        </p:nvCxnSpPr>
        <p:spPr>
          <a:xfrm flipH="1">
            <a:off x="4572000" y="3293506"/>
            <a:ext cx="4572000" cy="1"/>
          </a:xfrm>
          <a:prstGeom prst="line">
            <a:avLst/>
          </a:prstGeom>
          <a:ln>
            <a:solidFill>
              <a:srgbClr val="26262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16"/>
          <p:cNvCxnSpPr/>
          <p:nvPr/>
        </p:nvCxnSpPr>
        <p:spPr>
          <a:xfrm flipV="1">
            <a:off x="4560711" y="2988706"/>
            <a:ext cx="0" cy="628765"/>
          </a:xfrm>
          <a:prstGeom prst="line">
            <a:avLst/>
          </a:prstGeom>
          <a:ln>
            <a:solidFill>
              <a:srgbClr val="26262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286000" y="2226706"/>
            <a:ext cx="990600" cy="415235"/>
          </a:xfrm>
          <a:prstGeom prst="rect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hevron 26"/>
          <p:cNvSpPr/>
          <p:nvPr/>
        </p:nvSpPr>
        <p:spPr>
          <a:xfrm>
            <a:off x="538957" y="2793880"/>
            <a:ext cx="223043" cy="115741"/>
          </a:xfrm>
          <a:prstGeom prst="chevron">
            <a:avLst/>
          </a:prstGeom>
          <a:solidFill>
            <a:srgbClr val="F7C12E"/>
          </a:solidFill>
          <a:ln>
            <a:solidFill>
              <a:srgbClr val="F7C12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Elements</a:t>
            </a:r>
            <a:endParaRPr lang="en-US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35007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363537" y="112713"/>
            <a:ext cx="154146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a="http://schemas.openxmlformats.org/drawingml/2006/main" xmlns:r="http://schemas.openxmlformats.org/officeDocument/2006/relationships" xmlns:p="http://schemas.openxmlformats.org/presentationml/2006/main"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fr-FR" sz="3500" b="1" kern="1200" dirty="0">
                <a:solidFill>
                  <a:srgbClr val="FFA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FFA3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FFA3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FFA3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FFA3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FFA3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FFA3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FFA3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FFA3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spc="300" dirty="0" smtClean="0">
                <a:solidFill>
                  <a:schemeClr val="bg2">
                    <a:lumMod val="75000"/>
                  </a:schemeClr>
                </a:solidFill>
                <a:ea typeface="ＭＳ Ｐゴシック" charset="0"/>
                <a:cs typeface="Arial"/>
              </a:rPr>
              <a:t>TITLE</a:t>
            </a:r>
            <a:endParaRPr lang="fr-FR" sz="2400" spc="300" dirty="0">
              <a:solidFill>
                <a:schemeClr val="bg2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2895600" y="869335"/>
            <a:ext cx="5788903" cy="27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1400" b="0" dirty="0" smtClean="0">
                <a:solidFill>
                  <a:srgbClr val="000000"/>
                </a:solidFill>
                <a:cs typeface="Arial" charset="0"/>
              </a:rPr>
              <a:t>TEXT SHOULD NOT GO OVER THOSE LINES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13" name="Connecteur droit 12"/>
          <p:cNvCxnSpPr/>
          <p:nvPr/>
        </p:nvCxnSpPr>
        <p:spPr>
          <a:xfrm flipH="1">
            <a:off x="17602200" y="3096921"/>
            <a:ext cx="847724" cy="13640"/>
          </a:xfrm>
          <a:prstGeom prst="line">
            <a:avLst/>
          </a:prstGeom>
          <a:ln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V="1">
            <a:off x="17611724" y="2639721"/>
            <a:ext cx="0" cy="990600"/>
          </a:xfrm>
          <a:prstGeom prst="line">
            <a:avLst/>
          </a:prstGeom>
          <a:ln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er 15"/>
          <p:cNvGrpSpPr/>
          <p:nvPr/>
        </p:nvGrpSpPr>
        <p:grpSpPr>
          <a:xfrm>
            <a:off x="457200" y="0"/>
            <a:ext cx="8229600" cy="6248400"/>
            <a:chOff x="457200" y="0"/>
            <a:chExt cx="8229600" cy="6248400"/>
          </a:xfrm>
        </p:grpSpPr>
        <p:cxnSp>
          <p:nvCxnSpPr>
            <p:cNvPr id="20" name="Connecteur droit 19"/>
            <p:cNvCxnSpPr/>
            <p:nvPr/>
          </p:nvCxnSpPr>
          <p:spPr>
            <a:xfrm>
              <a:off x="457200" y="0"/>
              <a:ext cx="0" cy="62484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8686800" y="0"/>
              <a:ext cx="0" cy="62484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Connecteur droit 25"/>
          <p:cNvCxnSpPr/>
          <p:nvPr/>
        </p:nvCxnSpPr>
        <p:spPr>
          <a:xfrm>
            <a:off x="0" y="5944523"/>
            <a:ext cx="9144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7200" y="1143000"/>
            <a:ext cx="8227303" cy="4801523"/>
          </a:xfrm>
          <a:prstGeom prst="rect">
            <a:avLst/>
          </a:prstGeom>
          <a:pattFill prst="wdDnDiag">
            <a:fgClr>
              <a:schemeClr val="bg2">
                <a:lumMod val="90000"/>
              </a:schemeClr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362200" y="2667000"/>
            <a:ext cx="487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 smtClean="0">
                <a:solidFill>
                  <a:srgbClr val="FFCC00"/>
                </a:solidFill>
              </a:rPr>
              <a:t>CONTENT</a:t>
            </a:r>
            <a:endParaRPr lang="fr-FR" sz="6600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30914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CustomShape 2"/>
          <p:cNvSpPr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1800"/>
          </a:p>
          <a:p>
            <a: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1800"/>
          </a:p>
          <a:p>
            <a: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1800"/>
          </a:p>
          <a:p>
            <a: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1800"/>
          </a:p>
          <a:p>
            <a: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1800"/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376987" y="2714894"/>
            <a:ext cx="2028980" cy="651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622370" y="5042938"/>
            <a:ext cx="1756228" cy="75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786187" y="2749452"/>
            <a:ext cx="1234172" cy="61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789546" y="3976138"/>
            <a:ext cx="1648854" cy="65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75716" y="1393211"/>
            <a:ext cx="1938884" cy="622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4" name="Picture 14" descr="logica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209856" y="5012716"/>
            <a:ext cx="2172144" cy="1007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5" name="Picture 15" descr="cap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108979" y="1143000"/>
            <a:ext cx="2658408" cy="123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6" name="Picture 16" descr="devoteam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212625" y="3747538"/>
            <a:ext cx="2575720" cy="119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Connecteur droit 18"/>
          <p:cNvCxnSpPr/>
          <p:nvPr/>
        </p:nvCxnSpPr>
        <p:spPr>
          <a:xfrm>
            <a:off x="2802585" y="1276757"/>
            <a:ext cx="0" cy="4322704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5995987" y="1278934"/>
            <a:ext cx="0" cy="4320527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H="1">
            <a:off x="603898" y="2498134"/>
            <a:ext cx="7906675" cy="0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>
            <a:off x="603898" y="3697688"/>
            <a:ext cx="7906675" cy="0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>
            <a:off x="610910" y="4860334"/>
            <a:ext cx="7906675" cy="0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Ecosystem: Value-Added Partners</a:t>
            </a:r>
            <a:endParaRPr lang="en-US" dirty="0"/>
          </a:p>
        </p:txBody>
      </p:sp>
      <p:pic>
        <p:nvPicPr>
          <p:cNvPr id="25" name="Picture 12" descr="4linux.jpe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09600" y="5029200"/>
            <a:ext cx="2058988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966" y="2700305"/>
            <a:ext cx="2059034" cy="80489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2978" y="3810000"/>
            <a:ext cx="2617622" cy="103515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447800"/>
            <a:ext cx="2233612" cy="873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&amp; OEM Partners</a:t>
            </a:r>
            <a:endParaRPr lang="en-US" dirty="0"/>
          </a:p>
        </p:txBody>
      </p:sp>
      <p:pic>
        <p:nvPicPr>
          <p:cNvPr id="5" name="Picture 6" descr="vy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999898" y="2706418"/>
            <a:ext cx="2266078" cy="112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netvib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868757" y="1143000"/>
            <a:ext cx="2528360" cy="12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09600" y="5075196"/>
            <a:ext cx="2090808" cy="67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jbos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781141" y="1272374"/>
            <a:ext cx="1747726" cy="1025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317087"/>
            <a:ext cx="759504" cy="41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058944" y="4313196"/>
            <a:ext cx="2147986" cy="357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317087"/>
            <a:ext cx="2094986" cy="43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305876" y="2750943"/>
            <a:ext cx="1730322" cy="68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325765" y="1569996"/>
            <a:ext cx="1690544" cy="546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678790" y="4015884"/>
            <a:ext cx="984494" cy="814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797301" y="4044106"/>
            <a:ext cx="1715406" cy="61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Connecteur droit 17"/>
          <p:cNvCxnSpPr/>
          <p:nvPr/>
        </p:nvCxnSpPr>
        <p:spPr>
          <a:xfrm>
            <a:off x="2826398" y="1415419"/>
            <a:ext cx="0" cy="4322704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8"/>
          <p:cNvCxnSpPr/>
          <p:nvPr/>
        </p:nvCxnSpPr>
        <p:spPr>
          <a:xfrm>
            <a:off x="5645798" y="1417596"/>
            <a:ext cx="0" cy="4320527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9"/>
          <p:cNvCxnSpPr/>
          <p:nvPr/>
        </p:nvCxnSpPr>
        <p:spPr>
          <a:xfrm flipH="1">
            <a:off x="627711" y="2636796"/>
            <a:ext cx="7906675" cy="0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20"/>
          <p:cNvCxnSpPr/>
          <p:nvPr/>
        </p:nvCxnSpPr>
        <p:spPr>
          <a:xfrm flipH="1">
            <a:off x="627711" y="3836350"/>
            <a:ext cx="7906675" cy="0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21"/>
          <p:cNvCxnSpPr/>
          <p:nvPr/>
        </p:nvCxnSpPr>
        <p:spPr>
          <a:xfrm flipH="1">
            <a:off x="634723" y="4998996"/>
            <a:ext cx="7906675" cy="0"/>
          </a:xfrm>
          <a:prstGeom prst="line">
            <a:avLst/>
          </a:prstGeom>
          <a:ln w="19050" cmpd="sng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2933" y="2667000"/>
            <a:ext cx="2224067" cy="109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Xo template 2012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7_Thème Offic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61388</TotalTime>
  <Words>4054</Words>
  <Application>Microsoft Macintosh PowerPoint</Application>
  <PresentationFormat>Letter Paper (8.5x11 in)</PresentationFormat>
  <Paragraphs>911</Paragraphs>
  <Slides>74</Slides>
  <Notes>55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eXo template 2012</vt:lpstr>
      <vt:lpstr>Slide 1</vt:lpstr>
      <vt:lpstr>Agenda</vt:lpstr>
      <vt:lpstr>eXo Mission</vt:lpstr>
      <vt:lpstr>Quick Facts</vt:lpstr>
      <vt:lpstr>Customers: Bank &amp; Insurance</vt:lpstr>
      <vt:lpstr>Customers: Government</vt:lpstr>
      <vt:lpstr>Customers: Private Sector</vt:lpstr>
      <vt:lpstr>Our Ecosystem: Value-Added Partners</vt:lpstr>
      <vt:lpstr>Technology &amp; OEM Partners</vt:lpstr>
      <vt:lpstr>Red Hat Partnership</vt:lpstr>
      <vt:lpstr>Slide 11</vt:lpstr>
      <vt:lpstr>Evolution of the Enterprise Portal</vt:lpstr>
      <vt:lpstr>New Requirements</vt:lpstr>
      <vt:lpstr>Beyond Portals: Introducing the UXP</vt:lpstr>
      <vt:lpstr>What Can You Create with a UXP?</vt:lpstr>
      <vt:lpstr>User-Friendly Social Intranets</vt:lpstr>
      <vt:lpstr>Modern Content-Based Sites</vt:lpstr>
      <vt:lpstr>Custom Gadgets &amp; Extensions</vt:lpstr>
      <vt:lpstr>Defining the UXP</vt:lpstr>
      <vt:lpstr>The UXPaaS: A Cloud-Ready UXP</vt:lpstr>
      <vt:lpstr>The UXPaaS &amp; The Cloud Market</vt:lpstr>
      <vt:lpstr>Slide 22</vt:lpstr>
      <vt:lpstr>Introducing eXo Platform 3.5 UXPaaS</vt:lpstr>
      <vt:lpstr>Features &amp; Benefits</vt:lpstr>
      <vt:lpstr>Native Mobile Apps</vt:lpstr>
      <vt:lpstr>The First Multi-Tenant Portal &amp; UXP</vt:lpstr>
      <vt:lpstr>Benefits of Cloud Deployments</vt:lpstr>
      <vt:lpstr>Slide 28</vt:lpstr>
      <vt:lpstr>eXo Cloud Services</vt:lpstr>
      <vt:lpstr>eXo Cloud Workspaces</vt:lpstr>
      <vt:lpstr>eXo Cloud Workspaces</vt:lpstr>
      <vt:lpstr>eXo Cloud IDE</vt:lpstr>
      <vt:lpstr>eXo Cloud IDE</vt:lpstr>
      <vt:lpstr>Slide 34</vt:lpstr>
      <vt:lpstr>Pages Jaunes - Publishing</vt:lpstr>
      <vt:lpstr>M6 – TV Media</vt:lpstr>
      <vt:lpstr>Generali - Insurance</vt:lpstr>
      <vt:lpstr>Belgium Ministry of Finance - Public</vt:lpstr>
      <vt:lpstr>Slide 39</vt:lpstr>
      <vt:lpstr>Subscription Benefits</vt:lpstr>
      <vt:lpstr>Subscription Editions</vt:lpstr>
      <vt:lpstr>Subscription SLA</vt:lpstr>
      <vt:lpstr>Selecting the Right Subscription</vt:lpstr>
      <vt:lpstr>eXo Platform for JBoss</vt:lpstr>
      <vt:lpstr>eXo Developer Subscription</vt:lpstr>
      <vt:lpstr>eXo TAM Subscription</vt:lpstr>
      <vt:lpstr>eXo Professional Services</vt:lpstr>
      <vt:lpstr>Quick Start Program</vt:lpstr>
      <vt:lpstr>eXo Training &amp; Certification</vt:lpstr>
      <vt:lpstr>eXo SI Partner Program</vt:lpstr>
      <vt:lpstr>eXo Reseller Program</vt:lpstr>
      <vt:lpstr>Slide 52</vt:lpstr>
      <vt:lpstr>Slide 53</vt:lpstr>
      <vt:lpstr>UXP Features: Content Management</vt:lpstr>
      <vt:lpstr>Enterprise Social Networks</vt:lpstr>
      <vt:lpstr>Knowledge Management: Wiki &amp; Forum</vt:lpstr>
      <vt:lpstr>Collaborative Calendars</vt:lpstr>
      <vt:lpstr>Extensible: Gadget Pack</vt:lpstr>
      <vt:lpstr>Extensible: Gadget Pack</vt:lpstr>
      <vt:lpstr>Why a Web IDE?</vt:lpstr>
      <vt:lpstr>Slide 61</vt:lpstr>
      <vt:lpstr>Slide 62</vt:lpstr>
      <vt:lpstr>eXo cloud stack</vt:lpstr>
      <vt:lpstr>Multi-Tenant Architecture</vt:lpstr>
      <vt:lpstr>The First Multi-Tenant Portal &amp; UXP</vt:lpstr>
      <vt:lpstr>Screenshots #1</vt:lpstr>
      <vt:lpstr>Screenshots #2 (light images*)</vt:lpstr>
      <vt:lpstr>Screenshots #3 – Numbers</vt:lpstr>
      <vt:lpstr>Screenshots #4 (light images*) – Numbers</vt:lpstr>
      <vt:lpstr>Slide 70</vt:lpstr>
      <vt:lpstr>Fonts &amp; Other Rules</vt:lpstr>
      <vt:lpstr>Fonts &amp; Other Rules</vt:lpstr>
      <vt:lpstr>Other Elements</vt:lpstr>
      <vt:lpstr>Slide 74</vt:lpstr>
    </vt:vector>
  </TitlesOfParts>
  <Manager/>
  <Company>eXo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 presentation template</dc:title>
  <dc:subject/>
  <dc:creator>Katie Poplin</dc:creator>
  <cp:keywords/>
  <dc:description/>
  <cp:lastModifiedBy>Katie Poplin</cp:lastModifiedBy>
  <cp:revision>522</cp:revision>
  <cp:lastPrinted>2012-02-01T20:56:35Z</cp:lastPrinted>
  <dcterms:created xsi:type="dcterms:W3CDTF">2012-02-24T01:19:09Z</dcterms:created>
  <dcterms:modified xsi:type="dcterms:W3CDTF">2012-02-24T02:10:57Z</dcterms:modified>
  <cp:category/>
</cp:coreProperties>
</file>